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68" r:id="rId3"/>
    <p:sldId id="262" r:id="rId4"/>
    <p:sldId id="263" r:id="rId5"/>
    <p:sldId id="264" r:id="rId6"/>
    <p:sldId id="267" r:id="rId7"/>
    <p:sldId id="266" r:id="rId8"/>
    <p:sldId id="265" r:id="rId9"/>
    <p:sldId id="260" r:id="rId10"/>
    <p:sldId id="271" r:id="rId11"/>
    <p:sldId id="272" r:id="rId12"/>
    <p:sldId id="269" r:id="rId13"/>
    <p:sldId id="270" r:id="rId14"/>
    <p:sldId id="273" r:id="rId15"/>
    <p:sldId id="257" r:id="rId16"/>
    <p:sldId id="259" r:id="rId17"/>
    <p:sldId id="258" r:id="rId18"/>
    <p:sldId id="261" r:id="rId19"/>
    <p:sldId id="282" r:id="rId20"/>
    <p:sldId id="283" r:id="rId21"/>
    <p:sldId id="284" r:id="rId22"/>
    <p:sldId id="285" r:id="rId23"/>
    <p:sldId id="286" r:id="rId24"/>
    <p:sldId id="287" r:id="rId25"/>
    <p:sldId id="274" r:id="rId26"/>
    <p:sldId id="277" r:id="rId27"/>
    <p:sldId id="276" r:id="rId28"/>
    <p:sldId id="281" r:id="rId29"/>
    <p:sldId id="275" r:id="rId30"/>
    <p:sldId id="278" r:id="rId31"/>
    <p:sldId id="27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5/7/2022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4576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5/7/2022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7273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5/7/2022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95773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5/7/2022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455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5/7/2022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1670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5/7/2022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9818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5/7/2022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232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5/7/2022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74658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5/7/2022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598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5/7/2022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76466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5/7/2022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7905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5/7/2022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0553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8A1C22-4BC0-4AB1-863E-021719A0771C}"/>
              </a:ext>
            </a:extLst>
          </p:cNvPr>
          <p:cNvSpPr>
            <a:spLocks noGrp="1"/>
          </p:cNvSpPr>
          <p:nvPr>
            <p:ph type="ctrTitle"/>
          </p:nvPr>
        </p:nvSpPr>
        <p:spPr>
          <a:xfrm>
            <a:off x="5357004" y="639097"/>
            <a:ext cx="6186067" cy="3686015"/>
          </a:xfrm>
        </p:spPr>
        <p:txBody>
          <a:bodyPr>
            <a:normAutofit/>
          </a:bodyPr>
          <a:lstStyle/>
          <a:p>
            <a:r>
              <a:rPr lang="en-US" sz="6800" dirty="0"/>
              <a:t>Pothole Detection using YOLOv5</a:t>
            </a:r>
          </a:p>
        </p:txBody>
      </p:sp>
      <p:pic>
        <p:nvPicPr>
          <p:cNvPr id="4" name="Picture 3">
            <a:extLst>
              <a:ext uri="{FF2B5EF4-FFF2-40B4-BE49-F238E27FC236}">
                <a16:creationId xmlns:a16="http://schemas.microsoft.com/office/drawing/2014/main" id="{5C952A05-A1CA-7E46-7F94-B5B37F437D23}"/>
              </a:ext>
            </a:extLst>
          </p:cNvPr>
          <p:cNvPicPr>
            <a:picLocks noChangeAspect="1"/>
          </p:cNvPicPr>
          <p:nvPr/>
        </p:nvPicPr>
        <p:blipFill rotWithShape="1">
          <a:blip r:embed="rId2"/>
          <a:srcRect l="23412" r="8998"/>
          <a:stretch/>
        </p:blipFill>
        <p:spPr>
          <a:xfrm>
            <a:off x="0" y="1"/>
            <a:ext cx="4635315" cy="6857999"/>
          </a:xfrm>
          <a:prstGeom prst="rect">
            <a:avLst/>
          </a:prstGeom>
        </p:spPr>
      </p:pic>
      <p:cxnSp>
        <p:nvCxnSpPr>
          <p:cNvPr id="22" name="Straight Connector 21">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EB502C-C194-4164-81E0-C6D7B1F11EB6}"/>
              </a:ext>
            </a:extLst>
          </p:cNvPr>
          <p:cNvSpPr txBox="1"/>
          <p:nvPr/>
        </p:nvSpPr>
        <p:spPr>
          <a:xfrm>
            <a:off x="8462513" y="4650654"/>
            <a:ext cx="3080558" cy="646331"/>
          </a:xfrm>
          <a:prstGeom prst="rect">
            <a:avLst/>
          </a:prstGeom>
          <a:noFill/>
        </p:spPr>
        <p:txBody>
          <a:bodyPr wrap="square" rtlCol="0">
            <a:spAutoFit/>
          </a:bodyPr>
          <a:lstStyle/>
          <a:p>
            <a:r>
              <a:rPr lang="en-US" dirty="0"/>
              <a:t>        Name: Dhrumil Shah</a:t>
            </a:r>
          </a:p>
          <a:p>
            <a:r>
              <a:rPr lang="en-US" dirty="0"/>
              <a:t>Campus ID: 027972839</a:t>
            </a:r>
          </a:p>
        </p:txBody>
      </p:sp>
    </p:spTree>
    <p:extLst>
      <p:ext uri="{BB962C8B-B14F-4D97-AF65-F5344CB8AC3E}">
        <p14:creationId xmlns:p14="http://schemas.microsoft.com/office/powerpoint/2010/main" val="1969705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4461041-8413-4023-ABA7-9E499B0AD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B90F1DD-5B80-4A1D-AF34-49EEA84F0FD1}"/>
              </a:ext>
            </a:extLst>
          </p:cNvPr>
          <p:cNvSpPr txBox="1"/>
          <p:nvPr/>
        </p:nvSpPr>
        <p:spPr>
          <a:xfrm>
            <a:off x="1187355" y="4374204"/>
            <a:ext cx="9818390" cy="10293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spc="-50" dirty="0">
                <a:solidFill>
                  <a:schemeClr val="tx1">
                    <a:lumMod val="85000"/>
                    <a:lumOff val="15000"/>
                  </a:schemeClr>
                </a:solidFill>
                <a:latin typeface="+mj-lt"/>
                <a:ea typeface="+mj-ea"/>
                <a:cs typeface="+mj-cs"/>
              </a:rPr>
              <a:t>Accuracy</a:t>
            </a:r>
          </a:p>
        </p:txBody>
      </p:sp>
      <p:pic>
        <p:nvPicPr>
          <p:cNvPr id="3" name="Picture 2" descr="Graphical user interface, text, application, email&#10;&#10;Description automatically generated">
            <a:extLst>
              <a:ext uri="{FF2B5EF4-FFF2-40B4-BE49-F238E27FC236}">
                <a16:creationId xmlns:a16="http://schemas.microsoft.com/office/drawing/2014/main" id="{A50D43E1-F094-4ABA-B79E-0232FA36D95A}"/>
              </a:ext>
            </a:extLst>
          </p:cNvPr>
          <p:cNvPicPr>
            <a:picLocks noChangeAspect="1"/>
          </p:cNvPicPr>
          <p:nvPr/>
        </p:nvPicPr>
        <p:blipFill>
          <a:blip r:embed="rId2"/>
          <a:stretch>
            <a:fillRect/>
          </a:stretch>
        </p:blipFill>
        <p:spPr>
          <a:xfrm>
            <a:off x="1181633" y="1048759"/>
            <a:ext cx="9824112" cy="2677070"/>
          </a:xfrm>
          <a:prstGeom prst="rect">
            <a:avLst/>
          </a:prstGeom>
        </p:spPr>
      </p:pic>
      <p:cxnSp>
        <p:nvCxnSpPr>
          <p:cNvPr id="15" name="Straight Connector 14">
            <a:extLst>
              <a:ext uri="{FF2B5EF4-FFF2-40B4-BE49-F238E27FC236}">
                <a16:creationId xmlns:a16="http://schemas.microsoft.com/office/drawing/2014/main" id="{F05BCF04-4702-43D0-BE8F-DBF6C2F651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0" y="5569068"/>
            <a:ext cx="9601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3B4A494-ED20-47DD-A927-05EA273B0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5094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543FCB-394A-44CB-B419-C5D28F4DF29B}"/>
              </a:ext>
            </a:extLst>
          </p:cNvPr>
          <p:cNvPicPr>
            <a:picLocks noChangeAspect="1"/>
          </p:cNvPicPr>
          <p:nvPr/>
        </p:nvPicPr>
        <p:blipFill>
          <a:blip r:embed="rId2"/>
          <a:stretch>
            <a:fillRect/>
          </a:stretch>
        </p:blipFill>
        <p:spPr>
          <a:xfrm>
            <a:off x="457200" y="1564459"/>
            <a:ext cx="3786996" cy="3231828"/>
          </a:xfrm>
          <a:prstGeom prst="rect">
            <a:avLst/>
          </a:prstGeom>
        </p:spPr>
      </p:pic>
      <p:pic>
        <p:nvPicPr>
          <p:cNvPr id="5" name="Picture 4">
            <a:extLst>
              <a:ext uri="{FF2B5EF4-FFF2-40B4-BE49-F238E27FC236}">
                <a16:creationId xmlns:a16="http://schemas.microsoft.com/office/drawing/2014/main" id="{82037A44-0E10-4AAE-B35B-F1C727FF22F1}"/>
              </a:ext>
            </a:extLst>
          </p:cNvPr>
          <p:cNvPicPr>
            <a:picLocks noChangeAspect="1"/>
          </p:cNvPicPr>
          <p:nvPr/>
        </p:nvPicPr>
        <p:blipFill>
          <a:blip r:embed="rId3"/>
          <a:stretch>
            <a:fillRect/>
          </a:stretch>
        </p:blipFill>
        <p:spPr>
          <a:xfrm>
            <a:off x="4244196" y="1590923"/>
            <a:ext cx="3703610" cy="3205364"/>
          </a:xfrm>
          <a:prstGeom prst="rect">
            <a:avLst/>
          </a:prstGeom>
        </p:spPr>
      </p:pic>
      <p:pic>
        <p:nvPicPr>
          <p:cNvPr id="7" name="Picture 6">
            <a:extLst>
              <a:ext uri="{FF2B5EF4-FFF2-40B4-BE49-F238E27FC236}">
                <a16:creationId xmlns:a16="http://schemas.microsoft.com/office/drawing/2014/main" id="{626A00C2-AD53-4984-B2A6-7DA74CDDB371}"/>
              </a:ext>
            </a:extLst>
          </p:cNvPr>
          <p:cNvPicPr>
            <a:picLocks noChangeAspect="1"/>
          </p:cNvPicPr>
          <p:nvPr/>
        </p:nvPicPr>
        <p:blipFill>
          <a:blip r:embed="rId4"/>
          <a:stretch>
            <a:fillRect/>
          </a:stretch>
        </p:blipFill>
        <p:spPr>
          <a:xfrm>
            <a:off x="819624" y="5267077"/>
            <a:ext cx="6545920" cy="961195"/>
          </a:xfrm>
          <a:prstGeom prst="rect">
            <a:avLst/>
          </a:prstGeom>
        </p:spPr>
      </p:pic>
      <p:sp>
        <p:nvSpPr>
          <p:cNvPr id="8" name="TextBox 7">
            <a:extLst>
              <a:ext uri="{FF2B5EF4-FFF2-40B4-BE49-F238E27FC236}">
                <a16:creationId xmlns:a16="http://schemas.microsoft.com/office/drawing/2014/main" id="{1893FB6F-C888-4717-8B09-77080C488B5B}"/>
              </a:ext>
            </a:extLst>
          </p:cNvPr>
          <p:cNvSpPr txBox="1"/>
          <p:nvPr/>
        </p:nvSpPr>
        <p:spPr>
          <a:xfrm>
            <a:off x="457200" y="629728"/>
            <a:ext cx="11145328" cy="646331"/>
          </a:xfrm>
          <a:prstGeom prst="rect">
            <a:avLst/>
          </a:prstGeom>
          <a:noFill/>
        </p:spPr>
        <p:txBody>
          <a:bodyPr wrap="square" rtlCol="0">
            <a:spAutoFit/>
          </a:bodyPr>
          <a:lstStyle/>
          <a:p>
            <a:r>
              <a:rPr lang="en-US" b="0" i="0" dirty="0">
                <a:solidFill>
                  <a:srgbClr val="202124"/>
                </a:solidFill>
                <a:effectLst/>
                <a:latin typeface="Roboto" panose="02000000000000000000" pitchFamily="2" charset="0"/>
              </a:rPr>
              <a:t>Let's try calculating accuracy for the following model that classified 100 tumors as </a:t>
            </a:r>
            <a:r>
              <a:rPr lang="en-US" b="0" i="0" dirty="0">
                <a:solidFill>
                  <a:srgbClr val="0070C0"/>
                </a:solidFill>
                <a:effectLst/>
                <a:latin typeface="Roboto" panose="02000000000000000000" pitchFamily="2" charset="0"/>
              </a:rPr>
              <a:t>malignant</a:t>
            </a:r>
            <a:r>
              <a:rPr lang="en-US" b="0" i="0" dirty="0">
                <a:solidFill>
                  <a:srgbClr val="202124"/>
                </a:solidFill>
                <a:effectLst/>
                <a:latin typeface="Roboto" panose="02000000000000000000" pitchFamily="2" charset="0"/>
              </a:rPr>
              <a:t> (the positive class) or </a:t>
            </a:r>
            <a:r>
              <a:rPr lang="en-US" b="0" i="0" dirty="0">
                <a:solidFill>
                  <a:srgbClr val="0070C0"/>
                </a:solidFill>
                <a:effectLst/>
                <a:latin typeface="Roboto" panose="02000000000000000000" pitchFamily="2" charset="0"/>
              </a:rPr>
              <a:t>benign</a:t>
            </a:r>
            <a:r>
              <a:rPr lang="en-US" b="0" i="0" dirty="0">
                <a:solidFill>
                  <a:srgbClr val="202124"/>
                </a:solidFill>
                <a:effectLst/>
                <a:latin typeface="Roboto" panose="02000000000000000000" pitchFamily="2" charset="0"/>
              </a:rPr>
              <a:t> (the negative class):</a:t>
            </a:r>
            <a:endParaRPr lang="en-US" dirty="0"/>
          </a:p>
        </p:txBody>
      </p:sp>
    </p:spTree>
    <p:extLst>
      <p:ext uri="{BB962C8B-B14F-4D97-AF65-F5344CB8AC3E}">
        <p14:creationId xmlns:p14="http://schemas.microsoft.com/office/powerpoint/2010/main" val="184587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0E8424C-B646-4FB5-BD52-31046C7F2AE7}"/>
              </a:ext>
            </a:extLst>
          </p:cNvPr>
          <p:cNvSpPr txBox="1"/>
          <p:nvPr/>
        </p:nvSpPr>
        <p:spPr>
          <a:xfrm>
            <a:off x="633999" y="4550230"/>
            <a:ext cx="10909073" cy="95790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spc="-50">
                <a:solidFill>
                  <a:schemeClr val="tx1">
                    <a:lumMod val="85000"/>
                    <a:lumOff val="15000"/>
                  </a:schemeClr>
                </a:solidFill>
                <a:latin typeface="+mj-lt"/>
                <a:ea typeface="+mj-ea"/>
                <a:cs typeface="+mj-cs"/>
              </a:rPr>
              <a:t>Intersection Over Union (IoU)</a:t>
            </a:r>
          </a:p>
        </p:txBody>
      </p:sp>
      <p:pic>
        <p:nvPicPr>
          <p:cNvPr id="5" name="Picture 4">
            <a:extLst>
              <a:ext uri="{FF2B5EF4-FFF2-40B4-BE49-F238E27FC236}">
                <a16:creationId xmlns:a16="http://schemas.microsoft.com/office/drawing/2014/main" id="{71FF82B0-723A-4ADC-911F-FA2D0AE8B08C}"/>
              </a:ext>
            </a:extLst>
          </p:cNvPr>
          <p:cNvPicPr>
            <a:picLocks noChangeAspect="1"/>
          </p:cNvPicPr>
          <p:nvPr/>
        </p:nvPicPr>
        <p:blipFill>
          <a:blip r:embed="rId2"/>
          <a:stretch>
            <a:fillRect/>
          </a:stretch>
        </p:blipFill>
        <p:spPr>
          <a:xfrm>
            <a:off x="0" y="6916"/>
            <a:ext cx="4715308" cy="4474732"/>
          </a:xfrm>
          <a:prstGeom prst="rect">
            <a:avLst/>
          </a:prstGeom>
        </p:spPr>
      </p:pic>
      <p:pic>
        <p:nvPicPr>
          <p:cNvPr id="4" name="Picture 3">
            <a:extLst>
              <a:ext uri="{FF2B5EF4-FFF2-40B4-BE49-F238E27FC236}">
                <a16:creationId xmlns:a16="http://schemas.microsoft.com/office/drawing/2014/main" id="{8720896E-8863-4019-87A6-15BBCF777C66}"/>
              </a:ext>
            </a:extLst>
          </p:cNvPr>
          <p:cNvPicPr>
            <a:picLocks noChangeAspect="1"/>
          </p:cNvPicPr>
          <p:nvPr/>
        </p:nvPicPr>
        <p:blipFill>
          <a:blip r:embed="rId3"/>
          <a:stretch>
            <a:fillRect/>
          </a:stretch>
        </p:blipFill>
        <p:spPr>
          <a:xfrm>
            <a:off x="5046903" y="816940"/>
            <a:ext cx="6931644" cy="3170150"/>
          </a:xfrm>
          <a:prstGeom prst="rect">
            <a:avLst/>
          </a:prstGeom>
        </p:spPr>
      </p:pic>
      <p:cxnSp>
        <p:nvCxnSpPr>
          <p:cNvPr id="16" name="Straight Connector 15">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2858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7B1D2A-64C1-4499-BEEA-E5DFEAAFBEB1}"/>
              </a:ext>
            </a:extLst>
          </p:cNvPr>
          <p:cNvSpPr txBox="1"/>
          <p:nvPr/>
        </p:nvSpPr>
        <p:spPr>
          <a:xfrm>
            <a:off x="637308" y="592783"/>
            <a:ext cx="9050155" cy="1508105"/>
          </a:xfrm>
          <a:prstGeom prst="rect">
            <a:avLst/>
          </a:prstGeom>
          <a:noFill/>
        </p:spPr>
        <p:txBody>
          <a:bodyPr wrap="square" rtlCol="0">
            <a:spAutoFit/>
          </a:bodyPr>
          <a:lstStyle/>
          <a:p>
            <a:r>
              <a:rPr lang="en-US" sz="4400" b="1" dirty="0">
                <a:solidFill>
                  <a:srgbClr val="202124"/>
                </a:solidFill>
                <a:latin typeface="Roboto" panose="02000000000000000000" pitchFamily="2" charset="0"/>
              </a:rPr>
              <a:t>Precision</a:t>
            </a:r>
            <a:endParaRPr lang="en-US" sz="2400" b="1" dirty="0">
              <a:solidFill>
                <a:srgbClr val="202124"/>
              </a:solidFill>
              <a:latin typeface="Roboto" panose="02000000000000000000" pitchFamily="2" charset="0"/>
            </a:endParaRPr>
          </a:p>
          <a:p>
            <a:endParaRPr lang="en-US" sz="2400" dirty="0">
              <a:solidFill>
                <a:srgbClr val="202124"/>
              </a:solidFill>
              <a:latin typeface="Roboto" panose="02000000000000000000" pitchFamily="2" charset="0"/>
            </a:endParaRPr>
          </a:p>
          <a:p>
            <a:r>
              <a:rPr lang="en-US" sz="2400" dirty="0">
                <a:solidFill>
                  <a:srgbClr val="202124"/>
                </a:solidFill>
                <a:latin typeface="Roboto" panose="02000000000000000000" pitchFamily="2" charset="0"/>
              </a:rPr>
              <a:t>The </a:t>
            </a:r>
            <a:r>
              <a:rPr lang="en-US" sz="2400" b="0" i="0" dirty="0">
                <a:solidFill>
                  <a:srgbClr val="202124"/>
                </a:solidFill>
                <a:effectLst/>
                <a:latin typeface="Roboto" panose="02000000000000000000" pitchFamily="2" charset="0"/>
              </a:rPr>
              <a:t>proportion of true positives among </a:t>
            </a:r>
            <a:r>
              <a:rPr lang="en-US" sz="2400" dirty="0">
                <a:solidFill>
                  <a:srgbClr val="202124"/>
                </a:solidFill>
                <a:latin typeface="Roboto" panose="02000000000000000000" pitchFamily="2" charset="0"/>
              </a:rPr>
              <a:t>all </a:t>
            </a:r>
            <a:r>
              <a:rPr lang="en-US" sz="2400" b="0" i="0" dirty="0">
                <a:solidFill>
                  <a:srgbClr val="202124"/>
                </a:solidFill>
                <a:effectLst/>
                <a:latin typeface="Roboto" panose="02000000000000000000" pitchFamily="2" charset="0"/>
              </a:rPr>
              <a:t>positive identifications</a:t>
            </a:r>
            <a:endParaRPr lang="en-US" dirty="0"/>
          </a:p>
        </p:txBody>
      </p:sp>
      <p:pic>
        <p:nvPicPr>
          <p:cNvPr id="4" name="Picture 3">
            <a:extLst>
              <a:ext uri="{FF2B5EF4-FFF2-40B4-BE49-F238E27FC236}">
                <a16:creationId xmlns:a16="http://schemas.microsoft.com/office/drawing/2014/main" id="{0F22309F-3887-4F4E-BB1F-981A3D797B74}"/>
              </a:ext>
            </a:extLst>
          </p:cNvPr>
          <p:cNvPicPr>
            <a:picLocks noChangeAspect="1"/>
          </p:cNvPicPr>
          <p:nvPr/>
        </p:nvPicPr>
        <p:blipFill>
          <a:blip r:embed="rId2"/>
          <a:stretch>
            <a:fillRect/>
          </a:stretch>
        </p:blipFill>
        <p:spPr>
          <a:xfrm>
            <a:off x="745322" y="2402813"/>
            <a:ext cx="3302080" cy="1146556"/>
          </a:xfrm>
          <a:prstGeom prst="rect">
            <a:avLst/>
          </a:prstGeom>
        </p:spPr>
      </p:pic>
      <p:pic>
        <p:nvPicPr>
          <p:cNvPr id="6" name="Picture 5">
            <a:extLst>
              <a:ext uri="{FF2B5EF4-FFF2-40B4-BE49-F238E27FC236}">
                <a16:creationId xmlns:a16="http://schemas.microsoft.com/office/drawing/2014/main" id="{69E1FE9B-9409-4FD1-BF7D-E338B73AF75B}"/>
              </a:ext>
            </a:extLst>
          </p:cNvPr>
          <p:cNvPicPr>
            <a:picLocks noChangeAspect="1"/>
          </p:cNvPicPr>
          <p:nvPr/>
        </p:nvPicPr>
        <p:blipFill>
          <a:blip r:embed="rId3"/>
          <a:stretch>
            <a:fillRect/>
          </a:stretch>
        </p:blipFill>
        <p:spPr>
          <a:xfrm>
            <a:off x="362770" y="3658797"/>
            <a:ext cx="11656239" cy="2474584"/>
          </a:xfrm>
          <a:prstGeom prst="rect">
            <a:avLst/>
          </a:prstGeom>
        </p:spPr>
      </p:pic>
    </p:spTree>
    <p:extLst>
      <p:ext uri="{BB962C8B-B14F-4D97-AF65-F5344CB8AC3E}">
        <p14:creationId xmlns:p14="http://schemas.microsoft.com/office/powerpoint/2010/main" val="120720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E24EB6-7711-41A9-8EB2-D27ADD8AF5CA}"/>
              </a:ext>
            </a:extLst>
          </p:cNvPr>
          <p:cNvSpPr txBox="1"/>
          <p:nvPr/>
        </p:nvSpPr>
        <p:spPr>
          <a:xfrm>
            <a:off x="675017" y="708168"/>
            <a:ext cx="2016425" cy="830997"/>
          </a:xfrm>
          <a:prstGeom prst="rect">
            <a:avLst/>
          </a:prstGeom>
          <a:noFill/>
        </p:spPr>
        <p:txBody>
          <a:bodyPr wrap="square">
            <a:spAutoFit/>
          </a:bodyPr>
          <a:lstStyle/>
          <a:p>
            <a:r>
              <a:rPr lang="en-US" sz="4800" b="1" dirty="0"/>
              <a:t>Recall</a:t>
            </a:r>
          </a:p>
        </p:txBody>
      </p:sp>
      <p:sp>
        <p:nvSpPr>
          <p:cNvPr id="5" name="TextBox 4">
            <a:extLst>
              <a:ext uri="{FF2B5EF4-FFF2-40B4-BE49-F238E27FC236}">
                <a16:creationId xmlns:a16="http://schemas.microsoft.com/office/drawing/2014/main" id="{74E63F74-B516-464F-86F9-9D4E0A526FD5}"/>
              </a:ext>
            </a:extLst>
          </p:cNvPr>
          <p:cNvSpPr txBox="1"/>
          <p:nvPr/>
        </p:nvSpPr>
        <p:spPr>
          <a:xfrm>
            <a:off x="675017" y="1906764"/>
            <a:ext cx="6545292" cy="369332"/>
          </a:xfrm>
          <a:prstGeom prst="rect">
            <a:avLst/>
          </a:prstGeom>
          <a:noFill/>
        </p:spPr>
        <p:txBody>
          <a:bodyPr wrap="square">
            <a:spAutoFit/>
          </a:bodyPr>
          <a:lstStyle/>
          <a:p>
            <a:r>
              <a:rPr lang="en-US" b="0" i="0" dirty="0">
                <a:solidFill>
                  <a:srgbClr val="202124"/>
                </a:solidFill>
                <a:effectLst/>
                <a:latin typeface="Roboto" panose="02000000000000000000" pitchFamily="2" charset="0"/>
              </a:rPr>
              <a:t>What proportion of actual positives was identified correctly ?</a:t>
            </a:r>
            <a:endParaRPr lang="en-US" dirty="0"/>
          </a:p>
        </p:txBody>
      </p:sp>
      <p:pic>
        <p:nvPicPr>
          <p:cNvPr id="7" name="Picture 6">
            <a:extLst>
              <a:ext uri="{FF2B5EF4-FFF2-40B4-BE49-F238E27FC236}">
                <a16:creationId xmlns:a16="http://schemas.microsoft.com/office/drawing/2014/main" id="{84033C2A-6E8E-4167-9DB0-DAB8BA120A18}"/>
              </a:ext>
            </a:extLst>
          </p:cNvPr>
          <p:cNvPicPr>
            <a:picLocks noChangeAspect="1"/>
          </p:cNvPicPr>
          <p:nvPr/>
        </p:nvPicPr>
        <p:blipFill rotWithShape="1">
          <a:blip r:embed="rId2"/>
          <a:srcRect b="6722"/>
          <a:stretch/>
        </p:blipFill>
        <p:spPr>
          <a:xfrm>
            <a:off x="675016" y="2743103"/>
            <a:ext cx="2930825" cy="957629"/>
          </a:xfrm>
          <a:prstGeom prst="rect">
            <a:avLst/>
          </a:prstGeom>
        </p:spPr>
      </p:pic>
      <p:pic>
        <p:nvPicPr>
          <p:cNvPr id="9" name="Picture 8">
            <a:extLst>
              <a:ext uri="{FF2B5EF4-FFF2-40B4-BE49-F238E27FC236}">
                <a16:creationId xmlns:a16="http://schemas.microsoft.com/office/drawing/2014/main" id="{C6F55295-B5BE-4DD1-8B1F-261BE0104EEA}"/>
              </a:ext>
            </a:extLst>
          </p:cNvPr>
          <p:cNvPicPr>
            <a:picLocks noChangeAspect="1"/>
          </p:cNvPicPr>
          <p:nvPr/>
        </p:nvPicPr>
        <p:blipFill>
          <a:blip r:embed="rId3"/>
          <a:stretch>
            <a:fillRect/>
          </a:stretch>
        </p:blipFill>
        <p:spPr>
          <a:xfrm>
            <a:off x="675016" y="3837013"/>
            <a:ext cx="10768288" cy="2312819"/>
          </a:xfrm>
          <a:prstGeom prst="rect">
            <a:avLst/>
          </a:prstGeom>
        </p:spPr>
      </p:pic>
    </p:spTree>
    <p:extLst>
      <p:ext uri="{BB962C8B-B14F-4D97-AF65-F5344CB8AC3E}">
        <p14:creationId xmlns:p14="http://schemas.microsoft.com/office/powerpoint/2010/main" val="298993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E70E8C-334C-40E2-9953-C19502298568}"/>
              </a:ext>
            </a:extLst>
          </p:cNvPr>
          <p:cNvPicPr>
            <a:picLocks noChangeAspect="1"/>
          </p:cNvPicPr>
          <p:nvPr/>
        </p:nvPicPr>
        <p:blipFill>
          <a:blip r:embed="rId2"/>
          <a:stretch>
            <a:fillRect/>
          </a:stretch>
        </p:blipFill>
        <p:spPr>
          <a:xfrm>
            <a:off x="376193" y="0"/>
            <a:ext cx="6839905" cy="6035675"/>
          </a:xfrm>
          <a:prstGeom prst="rect">
            <a:avLst/>
          </a:prstGeom>
        </p:spPr>
      </p:pic>
      <p:sp>
        <p:nvSpPr>
          <p:cNvPr id="6" name="TextBox 5">
            <a:extLst>
              <a:ext uri="{FF2B5EF4-FFF2-40B4-BE49-F238E27FC236}">
                <a16:creationId xmlns:a16="http://schemas.microsoft.com/office/drawing/2014/main" id="{CFDC8CF2-5AF6-42AF-B80C-7B2601402765}"/>
              </a:ext>
            </a:extLst>
          </p:cNvPr>
          <p:cNvSpPr txBox="1"/>
          <p:nvPr/>
        </p:nvSpPr>
        <p:spPr>
          <a:xfrm>
            <a:off x="7306575" y="489527"/>
            <a:ext cx="4580626" cy="2862322"/>
          </a:xfrm>
          <a:prstGeom prst="rect">
            <a:avLst/>
          </a:prstGeom>
          <a:noFill/>
        </p:spPr>
        <p:txBody>
          <a:bodyPr wrap="square" rtlCol="0">
            <a:spAutoFit/>
          </a:bodyPr>
          <a:lstStyle/>
          <a:p>
            <a:r>
              <a:rPr lang="en-US" b="0" i="0" dirty="0">
                <a:solidFill>
                  <a:srgbClr val="383838"/>
                </a:solidFill>
                <a:effectLst/>
                <a:latin typeface="proxima-nova"/>
              </a:rPr>
              <a:t>The process of plotting the model's </a:t>
            </a:r>
            <a:r>
              <a:rPr lang="en-US" b="1" i="0" u="none" strike="noStrike" dirty="0">
                <a:solidFill>
                  <a:srgbClr val="5400EC"/>
                </a:solidFill>
                <a:effectLst/>
                <a:latin typeface="proxima-nova"/>
              </a:rPr>
              <a:t>precision and recall</a:t>
            </a:r>
            <a:r>
              <a:rPr lang="en-US" b="0" i="0" dirty="0">
                <a:solidFill>
                  <a:srgbClr val="383838"/>
                </a:solidFill>
                <a:effectLst/>
                <a:latin typeface="proxima-nova"/>
              </a:rPr>
              <a:t> as a function of the </a:t>
            </a:r>
            <a:r>
              <a:rPr lang="en-US" b="0" i="0" dirty="0">
                <a:solidFill>
                  <a:srgbClr val="0070C0"/>
                </a:solidFill>
                <a:effectLst/>
                <a:latin typeface="proxima-nova"/>
              </a:rPr>
              <a:t>model's confidence</a:t>
            </a:r>
            <a:r>
              <a:rPr lang="en-US" b="0" i="0" dirty="0">
                <a:solidFill>
                  <a:srgbClr val="383838"/>
                </a:solidFill>
                <a:effectLst/>
                <a:latin typeface="proxima-nova"/>
              </a:rPr>
              <a:t> threshold is the precision recall curve.</a:t>
            </a:r>
          </a:p>
          <a:p>
            <a:endParaRPr lang="en-US" dirty="0">
              <a:solidFill>
                <a:srgbClr val="383838"/>
              </a:solidFill>
              <a:latin typeface="proxima-nova"/>
            </a:endParaRPr>
          </a:p>
          <a:p>
            <a:endParaRPr lang="en-US" dirty="0">
              <a:solidFill>
                <a:srgbClr val="383838"/>
              </a:solidFill>
              <a:latin typeface="proxima-nova"/>
            </a:endParaRPr>
          </a:p>
          <a:p>
            <a:r>
              <a:rPr lang="en-US" b="0" i="0" dirty="0">
                <a:solidFill>
                  <a:srgbClr val="383838"/>
                </a:solidFill>
                <a:effectLst/>
                <a:latin typeface="proxima-nova"/>
              </a:rPr>
              <a:t>It is downward sloping because as confidence is decreased, more predictions are made (helping recall) and less precise predictions are made (hurting precision)</a:t>
            </a:r>
            <a:endParaRPr lang="en-US" dirty="0"/>
          </a:p>
        </p:txBody>
      </p:sp>
    </p:spTree>
    <p:extLst>
      <p:ext uri="{BB962C8B-B14F-4D97-AF65-F5344CB8AC3E}">
        <p14:creationId xmlns:p14="http://schemas.microsoft.com/office/powerpoint/2010/main" val="2745941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A2BD30-E3FA-464C-A226-E69CC72A7007}"/>
              </a:ext>
            </a:extLst>
          </p:cNvPr>
          <p:cNvSpPr txBox="1"/>
          <p:nvPr/>
        </p:nvSpPr>
        <p:spPr>
          <a:xfrm>
            <a:off x="282122" y="122940"/>
            <a:ext cx="10082123" cy="2369880"/>
          </a:xfrm>
          <a:prstGeom prst="rect">
            <a:avLst/>
          </a:prstGeom>
          <a:noFill/>
        </p:spPr>
        <p:txBody>
          <a:bodyPr wrap="square">
            <a:spAutoFit/>
          </a:bodyPr>
          <a:lstStyle/>
          <a:p>
            <a:pPr algn="l"/>
            <a:r>
              <a:rPr lang="en-US" sz="2400" b="0" i="0" dirty="0">
                <a:solidFill>
                  <a:srgbClr val="383838"/>
                </a:solidFill>
                <a:effectLst/>
                <a:latin typeface="proxima-nova"/>
              </a:rPr>
              <a:t>F1 score combines precision and recall measures to find the optimal confidence threshold where precision and recall produce the highest F1 value</a:t>
            </a:r>
            <a:r>
              <a:rPr lang="en-US" sz="2400" dirty="0">
                <a:solidFill>
                  <a:srgbClr val="383838"/>
                </a:solidFill>
                <a:latin typeface="proxima-nova"/>
              </a:rPr>
              <a:t>. </a:t>
            </a:r>
          </a:p>
          <a:p>
            <a:pPr algn="l"/>
            <a:r>
              <a:rPr lang="en-US" sz="2400" b="0" i="0" dirty="0">
                <a:solidFill>
                  <a:srgbClr val="080A13"/>
                </a:solidFill>
                <a:effectLst/>
                <a:latin typeface="Inter"/>
              </a:rPr>
              <a:t>The F1 score calculates the balance between precision and recall</a:t>
            </a:r>
            <a:endParaRPr lang="en-US" sz="2400" dirty="0">
              <a:solidFill>
                <a:srgbClr val="383838"/>
              </a:solidFill>
              <a:latin typeface="proxima-nova"/>
            </a:endParaRPr>
          </a:p>
          <a:p>
            <a:pPr algn="l"/>
            <a:endParaRPr lang="en-US" sz="2800" b="1" i="0" u="none" strike="noStrike" dirty="0">
              <a:solidFill>
                <a:srgbClr val="5400EC"/>
              </a:solidFill>
              <a:effectLst/>
              <a:latin typeface="proxima-nova"/>
            </a:endParaRPr>
          </a:p>
          <a:p>
            <a:pPr algn="l"/>
            <a:r>
              <a:rPr lang="en-US" sz="2400" b="1" i="0" u="none" strike="noStrike" dirty="0">
                <a:solidFill>
                  <a:srgbClr val="5400EC"/>
                </a:solidFill>
                <a:effectLst/>
                <a:latin typeface="proxima-nova"/>
              </a:rPr>
              <a:t>AUC (Area Under the Curve)</a:t>
            </a:r>
            <a:r>
              <a:rPr lang="en-US" sz="2400" b="0" i="0" dirty="0">
                <a:solidFill>
                  <a:srgbClr val="383838"/>
                </a:solidFill>
                <a:effectLst/>
                <a:latin typeface="proxima-nova"/>
              </a:rPr>
              <a:t> integrates the amount of the plot that falls underneath the precision and recall curve.</a:t>
            </a:r>
            <a:endParaRPr lang="en-US" sz="1600" b="0" i="0" dirty="0">
              <a:solidFill>
                <a:srgbClr val="383838"/>
              </a:solidFill>
              <a:effectLst/>
              <a:latin typeface="proxima-nova"/>
            </a:endParaRPr>
          </a:p>
        </p:txBody>
      </p:sp>
      <p:pic>
        <p:nvPicPr>
          <p:cNvPr id="4098" name="Picture 2">
            <a:extLst>
              <a:ext uri="{FF2B5EF4-FFF2-40B4-BE49-F238E27FC236}">
                <a16:creationId xmlns:a16="http://schemas.microsoft.com/office/drawing/2014/main" id="{4C4BAF9A-5B07-4235-B9A1-6308D696DB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057"/>
          <a:stretch/>
        </p:blipFill>
        <p:spPr bwMode="auto">
          <a:xfrm>
            <a:off x="2740651" y="2951557"/>
            <a:ext cx="7033078"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034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445555-ECD9-41BF-98A2-A0268014A454}"/>
              </a:ext>
            </a:extLst>
          </p:cNvPr>
          <p:cNvPicPr>
            <a:picLocks noChangeAspect="1"/>
          </p:cNvPicPr>
          <p:nvPr/>
        </p:nvPicPr>
        <p:blipFill>
          <a:blip r:embed="rId2"/>
          <a:stretch>
            <a:fillRect/>
          </a:stretch>
        </p:blipFill>
        <p:spPr>
          <a:xfrm>
            <a:off x="898812" y="4906"/>
            <a:ext cx="10979152" cy="6317611"/>
          </a:xfrm>
          <a:prstGeom prst="rect">
            <a:avLst/>
          </a:prstGeom>
        </p:spPr>
      </p:pic>
      <p:sp>
        <p:nvSpPr>
          <p:cNvPr id="3" name="Rectangle 2">
            <a:extLst>
              <a:ext uri="{FF2B5EF4-FFF2-40B4-BE49-F238E27FC236}">
                <a16:creationId xmlns:a16="http://schemas.microsoft.com/office/drawing/2014/main" id="{F47753A0-1A9A-47EE-B08D-6B34A60CF849}"/>
              </a:ext>
            </a:extLst>
          </p:cNvPr>
          <p:cNvSpPr/>
          <p:nvPr/>
        </p:nvSpPr>
        <p:spPr>
          <a:xfrm>
            <a:off x="7490691" y="5551055"/>
            <a:ext cx="4387273" cy="7481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574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D7A8DD-6CC1-40E1-A59A-7E36BB4524FC}"/>
              </a:ext>
            </a:extLst>
          </p:cNvPr>
          <p:cNvSpPr txBox="1"/>
          <p:nvPr/>
        </p:nvSpPr>
        <p:spPr>
          <a:xfrm>
            <a:off x="405441" y="940280"/>
            <a:ext cx="11119449" cy="4524315"/>
          </a:xfrm>
          <a:prstGeom prst="rect">
            <a:avLst/>
          </a:prstGeom>
          <a:noFill/>
        </p:spPr>
        <p:txBody>
          <a:bodyPr wrap="square" rtlCol="0">
            <a:spAutoFit/>
          </a:bodyPr>
          <a:lstStyle/>
          <a:p>
            <a:r>
              <a:rPr lang="en-US" sz="3600" b="1" i="0" u="none" strike="noStrike" baseline="0" dirty="0">
                <a:solidFill>
                  <a:srgbClr val="000000"/>
                </a:solidFill>
                <a:latin typeface="Calibri" panose="020F0502020204030204" pitchFamily="34" charset="0"/>
              </a:rPr>
              <a:t>YOLOv5 </a:t>
            </a:r>
            <a:r>
              <a:rPr lang="en-US" sz="3600" b="0" i="0" u="none" strike="noStrike" baseline="0" dirty="0">
                <a:solidFill>
                  <a:srgbClr val="000000"/>
                </a:solidFill>
                <a:latin typeface="Calibri" panose="020F0502020204030204" pitchFamily="34" charset="0"/>
              </a:rPr>
              <a:t>is an increment to </a:t>
            </a:r>
            <a:r>
              <a:rPr lang="en-US" sz="3600" b="1" i="0" u="none" strike="noStrike" baseline="0" dirty="0">
                <a:solidFill>
                  <a:srgbClr val="000000"/>
                </a:solidFill>
                <a:latin typeface="Calibri" panose="020F0502020204030204" pitchFamily="34" charset="0"/>
              </a:rPr>
              <a:t>YOLOv4</a:t>
            </a:r>
            <a:r>
              <a:rPr lang="en-US" sz="3600" b="0" i="0" u="none" strike="noStrike" baseline="0" dirty="0">
                <a:solidFill>
                  <a:srgbClr val="000000"/>
                </a:solidFill>
                <a:latin typeface="Calibri" panose="020F0502020204030204" pitchFamily="34" charset="0"/>
              </a:rPr>
              <a:t>. At present YOLOv5 based on PyTorch is the latest version of YOLO for object detection. </a:t>
            </a:r>
          </a:p>
          <a:p>
            <a:endParaRPr lang="en-US" sz="3600" dirty="0">
              <a:solidFill>
                <a:srgbClr val="000000"/>
              </a:solidFill>
              <a:latin typeface="Calibri" panose="020F0502020204030204" pitchFamily="34" charset="0"/>
            </a:endParaRPr>
          </a:p>
          <a:p>
            <a:r>
              <a:rPr lang="en-US" sz="3600" b="0" i="0" u="none" strike="noStrike" baseline="0" dirty="0">
                <a:solidFill>
                  <a:srgbClr val="000000"/>
                </a:solidFill>
                <a:latin typeface="Calibri" panose="020F0502020204030204" pitchFamily="34" charset="0"/>
              </a:rPr>
              <a:t>Also, YOLOv5 is still in development phase and has no official research paper on internet by Ultralytics. </a:t>
            </a:r>
          </a:p>
          <a:p>
            <a:r>
              <a:rPr lang="en-US" sz="3600" b="0" i="0" u="none" strike="noStrike" baseline="0" dirty="0">
                <a:solidFill>
                  <a:srgbClr val="000000"/>
                </a:solidFill>
                <a:latin typeface="Calibri" panose="020F0502020204030204" pitchFamily="34" charset="0"/>
              </a:rPr>
              <a:t>YOLO v5 is a single-stage object detector comprising of three important components</a:t>
            </a:r>
          </a:p>
        </p:txBody>
      </p:sp>
    </p:spTree>
    <p:extLst>
      <p:ext uri="{BB962C8B-B14F-4D97-AF65-F5344CB8AC3E}">
        <p14:creationId xmlns:p14="http://schemas.microsoft.com/office/powerpoint/2010/main" val="1214258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18A969-2B1A-43B1-BD8F-B7B49EF3F6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6468" y="0"/>
            <a:ext cx="7950863" cy="6012873"/>
          </a:xfrm>
          <a:prstGeom prst="rect">
            <a:avLst/>
          </a:prstGeom>
          <a:noFill/>
        </p:spPr>
      </p:pic>
    </p:spTree>
    <p:extLst>
      <p:ext uri="{BB962C8B-B14F-4D97-AF65-F5344CB8AC3E}">
        <p14:creationId xmlns:p14="http://schemas.microsoft.com/office/powerpoint/2010/main" val="785338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D4007CE-380C-40AE-BF58-63B5E008AE86}"/>
              </a:ext>
            </a:extLst>
          </p:cNvPr>
          <p:cNvSpPr txBox="1"/>
          <p:nvPr/>
        </p:nvSpPr>
        <p:spPr>
          <a:xfrm>
            <a:off x="3435469" y="2228671"/>
            <a:ext cx="5321061" cy="1200329"/>
          </a:xfrm>
          <a:prstGeom prst="rect">
            <a:avLst/>
          </a:prstGeom>
          <a:noFill/>
        </p:spPr>
        <p:txBody>
          <a:bodyPr wrap="square" rtlCol="0">
            <a:spAutoFit/>
          </a:bodyPr>
          <a:lstStyle/>
          <a:p>
            <a:r>
              <a:rPr lang="en-US" sz="7200" dirty="0"/>
              <a:t>Introduction</a:t>
            </a:r>
          </a:p>
        </p:txBody>
      </p:sp>
    </p:spTree>
    <p:extLst>
      <p:ext uri="{BB962C8B-B14F-4D97-AF65-F5344CB8AC3E}">
        <p14:creationId xmlns:p14="http://schemas.microsoft.com/office/powerpoint/2010/main" val="2846840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9048F0-5529-4A0E-8A3B-1183863A2D14}"/>
              </a:ext>
            </a:extLst>
          </p:cNvPr>
          <p:cNvSpPr txBox="1"/>
          <p:nvPr/>
        </p:nvSpPr>
        <p:spPr>
          <a:xfrm>
            <a:off x="129397" y="550478"/>
            <a:ext cx="11714671" cy="4801314"/>
          </a:xfrm>
          <a:prstGeom prst="rect">
            <a:avLst/>
          </a:prstGeom>
          <a:noFill/>
        </p:spPr>
        <p:txBody>
          <a:bodyPr wrap="square">
            <a:spAutoFit/>
          </a:bodyPr>
          <a:lstStyle/>
          <a:p>
            <a:r>
              <a:rPr lang="en-US" sz="1800" b="0" i="0" u="none" strike="noStrike" baseline="0" dirty="0">
                <a:solidFill>
                  <a:srgbClr val="000000"/>
                </a:solidFill>
                <a:latin typeface="Calibri" panose="020F0502020204030204" pitchFamily="34" charset="0"/>
              </a:rPr>
              <a:t>The data are first input to Cross Stage Partial Networks (CSPNet) incorporated into Darknet resulting into CSPDarknet for feature extraction, and then fed to Path Aggregation Network (PANet) for feature fusion. In the final stage, Yolo Layer outputs detection results (class, score, location, size). </a:t>
            </a:r>
          </a:p>
          <a:p>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1. </a:t>
            </a:r>
            <a:r>
              <a:rPr lang="en-US" sz="1800" b="1" i="0" u="none" strike="noStrike" baseline="0" dirty="0">
                <a:solidFill>
                  <a:srgbClr val="000000"/>
                </a:solidFill>
                <a:latin typeface="Calibri" panose="020F0502020204030204" pitchFamily="34" charset="0"/>
              </a:rPr>
              <a:t>Model Backbone </a:t>
            </a:r>
            <a:r>
              <a:rPr lang="en-US" sz="18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used to extract key features from the input image</a:t>
            </a:r>
            <a:r>
              <a:rPr lang="en-US" sz="1800" b="0" i="0" u="none" strike="noStrike" baseline="0" dirty="0">
                <a:solidFill>
                  <a:srgbClr val="000000"/>
                </a:solidFill>
                <a:latin typeface="Calibri" panose="020F0502020204030204" pitchFamily="34" charset="0"/>
              </a:rPr>
              <a:t>. In YOLO v5 the Cross Stage Partial Networks (CSPNet implemented using Darknet framework forming CSPDarknet) used as a model backbone to extract informative features from an input image. CSPDarknet has shown significant improvement in processing time with deeper networks. </a:t>
            </a:r>
          </a:p>
          <a:p>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2. </a:t>
            </a:r>
            <a:r>
              <a:rPr lang="en-US" sz="1800" b="1" i="0" u="none" strike="noStrike" baseline="0" dirty="0">
                <a:solidFill>
                  <a:srgbClr val="000000"/>
                </a:solidFill>
                <a:latin typeface="Calibri" panose="020F0502020204030204" pitchFamily="34" charset="0"/>
              </a:rPr>
              <a:t>Model Neck </a:t>
            </a:r>
            <a:r>
              <a:rPr lang="en-US" sz="1800" b="0" i="0" u="none" strike="noStrike" baseline="0" dirty="0">
                <a:solidFill>
                  <a:srgbClr val="000000"/>
                </a:solidFill>
                <a:latin typeface="Calibri" panose="020F0502020204030204" pitchFamily="34" charset="0"/>
              </a:rPr>
              <a:t>- used to generate feature pyramids that help models to generalize well on object scaling (i.e., to identify the same object with varied sizes and scales). Feature pyramids are very useful and help models to perform well on unseen data. In YOLO v5 Path Aggregation Network (PANet) is used as neck to get feature pyramids. </a:t>
            </a:r>
            <a:endParaRPr lang="en-US" sz="1800" b="0" i="0" u="none" strike="noStrike" baseline="0" dirty="0">
              <a:latin typeface="Calibri" panose="020F0502020204030204" pitchFamily="34" charset="0"/>
            </a:endParaRPr>
          </a:p>
          <a:p>
            <a:endParaRPr lang="en-US" sz="1800" b="0" i="0" u="none" strike="noStrike" baseline="0" dirty="0">
              <a:latin typeface="Calibri" panose="020F0502020204030204" pitchFamily="34" charset="0"/>
            </a:endParaRPr>
          </a:p>
          <a:p>
            <a:r>
              <a:rPr lang="en-US" sz="1800" b="0" i="0" u="none" strike="noStrike" baseline="0" dirty="0">
                <a:latin typeface="Calibri" panose="020F0502020204030204" pitchFamily="34" charset="0"/>
              </a:rPr>
              <a:t>3. </a:t>
            </a:r>
            <a:r>
              <a:rPr lang="en-US" sz="1800" b="1" i="0" u="none" strike="noStrike" baseline="0" dirty="0">
                <a:latin typeface="Calibri" panose="020F0502020204030204" pitchFamily="34" charset="0"/>
              </a:rPr>
              <a:t>Model Head </a:t>
            </a:r>
            <a:r>
              <a:rPr lang="en-US" sz="1800" b="0" i="0" u="none" strike="noStrike" baseline="0" dirty="0">
                <a:latin typeface="Calibri" panose="020F0502020204030204" pitchFamily="34" charset="0"/>
              </a:rPr>
              <a:t>-The final stage is object detection is done with Model Head which happens to be same as v3 and v4 (i.e., YOLO layer) by applying anchor boxes on features and generating 3 final output vectors </a:t>
            </a:r>
          </a:p>
          <a:p>
            <a:r>
              <a:rPr lang="en-US" sz="1800" b="0" i="0" u="none" strike="noStrike" baseline="0" dirty="0">
                <a:latin typeface="Calibri" panose="020F0502020204030204" pitchFamily="34" charset="0"/>
              </a:rPr>
              <a:t>• class probabilities </a:t>
            </a:r>
          </a:p>
          <a:p>
            <a:r>
              <a:rPr lang="en-US" sz="1800" b="0" i="0" u="none" strike="noStrike" baseline="0" dirty="0">
                <a:latin typeface="Calibri" panose="020F0502020204030204" pitchFamily="34" charset="0"/>
              </a:rPr>
              <a:t>• objectness scores </a:t>
            </a:r>
          </a:p>
          <a:p>
            <a:r>
              <a:rPr lang="en-US" sz="1800" b="0" i="0" u="none" strike="noStrike" baseline="0" dirty="0">
                <a:latin typeface="Calibri" panose="020F0502020204030204" pitchFamily="34" charset="0"/>
              </a:rPr>
              <a:t>• bounding boxes </a:t>
            </a:r>
          </a:p>
        </p:txBody>
      </p:sp>
    </p:spTree>
    <p:extLst>
      <p:ext uri="{BB962C8B-B14F-4D97-AF65-F5344CB8AC3E}">
        <p14:creationId xmlns:p14="http://schemas.microsoft.com/office/powerpoint/2010/main" val="3959136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0E5A5E-92ED-4980-90C2-C7E5C01E03AF}"/>
              </a:ext>
            </a:extLst>
          </p:cNvPr>
          <p:cNvPicPr>
            <a:picLocks noChangeAspect="1"/>
          </p:cNvPicPr>
          <p:nvPr/>
        </p:nvPicPr>
        <p:blipFill>
          <a:blip r:embed="rId2"/>
          <a:stretch>
            <a:fillRect/>
          </a:stretch>
        </p:blipFill>
        <p:spPr>
          <a:xfrm>
            <a:off x="2081923" y="154152"/>
            <a:ext cx="7643968" cy="5664757"/>
          </a:xfrm>
          <a:prstGeom prst="rect">
            <a:avLst/>
          </a:prstGeom>
        </p:spPr>
      </p:pic>
    </p:spTree>
    <p:extLst>
      <p:ext uri="{BB962C8B-B14F-4D97-AF65-F5344CB8AC3E}">
        <p14:creationId xmlns:p14="http://schemas.microsoft.com/office/powerpoint/2010/main" val="195313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E4D7E-C69B-47AB-89C8-D8107124E2FA}"/>
              </a:ext>
            </a:extLst>
          </p:cNvPr>
          <p:cNvSpPr txBox="1"/>
          <p:nvPr/>
        </p:nvSpPr>
        <p:spPr>
          <a:xfrm>
            <a:off x="544945" y="517236"/>
            <a:ext cx="11031704" cy="2308324"/>
          </a:xfrm>
          <a:prstGeom prst="rect">
            <a:avLst/>
          </a:prstGeom>
          <a:noFill/>
        </p:spPr>
        <p:txBody>
          <a:bodyPr wrap="square" rtlCol="0">
            <a:spAutoFit/>
          </a:bodyPr>
          <a:lstStyle/>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Bag of Freebies (BoF) </a:t>
            </a:r>
            <a:r>
              <a:rPr lang="en-US" sz="1800" b="0" i="0" u="none" strike="noStrike" baseline="0" dirty="0">
                <a:solidFill>
                  <a:srgbClr val="000000"/>
                </a:solidFill>
                <a:latin typeface="Calibri" panose="020F0502020204030204" pitchFamily="34" charset="0"/>
              </a:rPr>
              <a:t>- The collection of methods that change the strategy or cost of training to improve model accuracy is </a:t>
            </a:r>
            <a:r>
              <a:rPr lang="en-US" sz="1800" b="1" i="0" u="none" strike="noStrike" baseline="0" dirty="0">
                <a:solidFill>
                  <a:srgbClr val="000000"/>
                </a:solidFill>
                <a:latin typeface="Calibri" panose="020F0502020204030204" pitchFamily="34" charset="0"/>
              </a:rPr>
              <a:t>Bag of Freebies</a:t>
            </a:r>
            <a:r>
              <a:rPr lang="en-US" sz="1800" b="0" i="0" u="none" strike="noStrike" baseline="0" dirty="0">
                <a:solidFill>
                  <a:srgbClr val="000000"/>
                </a:solidFill>
                <a:latin typeface="Calibri" panose="020F0502020204030204" pitchFamily="34" charset="0"/>
              </a:rPr>
              <a:t>.</a:t>
            </a:r>
          </a:p>
          <a:p>
            <a:endParaRPr lang="en-US" dirty="0">
              <a:solidFill>
                <a:srgbClr val="000000"/>
              </a:solidFill>
              <a:latin typeface="Calibri" panose="020F0502020204030204" pitchFamily="34" charset="0"/>
            </a:endParaRPr>
          </a:p>
          <a:p>
            <a:pPr algn="l"/>
            <a:endParaRPr lang="en-US" sz="1800" b="0" i="0" u="none" strike="noStrike" baseline="0" dirty="0">
              <a:solidFill>
                <a:srgbClr val="000000"/>
              </a:solidFill>
              <a:latin typeface="Calibri" panose="020F0502020204030204" pitchFamily="34" charset="0"/>
            </a:endParaRPr>
          </a:p>
          <a:p>
            <a:r>
              <a:rPr lang="en-US" sz="1800" b="1" i="0" u="none" strike="noStrike" baseline="0" dirty="0">
                <a:solidFill>
                  <a:srgbClr val="000000"/>
                </a:solidFill>
                <a:latin typeface="Calibri" panose="020F0502020204030204" pitchFamily="34" charset="0"/>
              </a:rPr>
              <a:t>Data Augmentation </a:t>
            </a:r>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The methodology of increasing the variations in the input data (images), to improve the robustness of the object detection model for the images from multiple environments.</a:t>
            </a:r>
            <a:endParaRPr lang="en-US" dirty="0"/>
          </a:p>
        </p:txBody>
      </p:sp>
      <p:pic>
        <p:nvPicPr>
          <p:cNvPr id="4" name="Picture 3">
            <a:extLst>
              <a:ext uri="{FF2B5EF4-FFF2-40B4-BE49-F238E27FC236}">
                <a16:creationId xmlns:a16="http://schemas.microsoft.com/office/drawing/2014/main" id="{7BD3982D-5FC4-4AD5-9588-FED0F811FA8C}"/>
              </a:ext>
            </a:extLst>
          </p:cNvPr>
          <p:cNvPicPr>
            <a:picLocks noChangeAspect="1"/>
          </p:cNvPicPr>
          <p:nvPr/>
        </p:nvPicPr>
        <p:blipFill>
          <a:blip r:embed="rId2"/>
          <a:stretch>
            <a:fillRect/>
          </a:stretch>
        </p:blipFill>
        <p:spPr>
          <a:xfrm>
            <a:off x="544944" y="2990745"/>
            <a:ext cx="9568873" cy="3376358"/>
          </a:xfrm>
          <a:prstGeom prst="rect">
            <a:avLst/>
          </a:prstGeom>
        </p:spPr>
      </p:pic>
    </p:spTree>
    <p:extLst>
      <p:ext uri="{BB962C8B-B14F-4D97-AF65-F5344CB8AC3E}">
        <p14:creationId xmlns:p14="http://schemas.microsoft.com/office/powerpoint/2010/main" val="1557367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8A751A-B978-4D26-8C8F-3EBBA08179D2}"/>
              </a:ext>
            </a:extLst>
          </p:cNvPr>
          <p:cNvSpPr txBox="1"/>
          <p:nvPr/>
        </p:nvSpPr>
        <p:spPr>
          <a:xfrm>
            <a:off x="529087" y="555679"/>
            <a:ext cx="11133826" cy="4555093"/>
          </a:xfrm>
          <a:prstGeom prst="rect">
            <a:avLst/>
          </a:prstGeom>
          <a:noFill/>
        </p:spPr>
        <p:txBody>
          <a:bodyPr wrap="square">
            <a:spAutoFit/>
          </a:bodyPr>
          <a:lstStyle/>
          <a:p>
            <a:pPr algn="l"/>
            <a:endParaRPr lang="en-US" sz="2000" b="0" i="0" u="none" strike="noStrike" baseline="0" dirty="0">
              <a:solidFill>
                <a:srgbClr val="000000"/>
              </a:solidFill>
              <a:latin typeface="Calibri" panose="020F0502020204030204" pitchFamily="34" charset="0"/>
            </a:endParaRPr>
          </a:p>
          <a:p>
            <a:r>
              <a:rPr lang="en-US" sz="1800" b="1" i="0" u="none" strike="noStrike" baseline="0" dirty="0">
                <a:solidFill>
                  <a:srgbClr val="000000"/>
                </a:solidFill>
                <a:latin typeface="Calibri" panose="020F0502020204030204" pitchFamily="34" charset="0"/>
              </a:rPr>
              <a:t>Photometric Distortions </a:t>
            </a:r>
            <a:r>
              <a:rPr lang="en-US" sz="1800" b="0" i="0" u="none" strike="noStrike" baseline="0" dirty="0">
                <a:solidFill>
                  <a:srgbClr val="000000"/>
                </a:solidFill>
                <a:latin typeface="Calibri" panose="020F0502020204030204" pitchFamily="34" charset="0"/>
              </a:rPr>
              <a:t>– involves manipulation of Brightness, Contrast, Hue, Saturation, Noise </a:t>
            </a:r>
          </a:p>
          <a:p>
            <a:endParaRPr lang="en-US" sz="1800" b="0" i="0" u="none" strike="noStrike" baseline="0" dirty="0">
              <a:solidFill>
                <a:srgbClr val="000000"/>
              </a:solidFill>
              <a:latin typeface="Calibri" panose="020F0502020204030204" pitchFamily="34" charset="0"/>
            </a:endParaRPr>
          </a:p>
          <a:p>
            <a:r>
              <a:rPr lang="en-US" sz="14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Geometric Distortions </a:t>
            </a:r>
            <a:r>
              <a:rPr lang="en-US" sz="1800" b="0" i="0" u="none" strike="noStrike" baseline="0" dirty="0">
                <a:solidFill>
                  <a:srgbClr val="000000"/>
                </a:solidFill>
                <a:latin typeface="Calibri" panose="020F0502020204030204" pitchFamily="34" charset="0"/>
              </a:rPr>
              <a:t>- involves random scaling, cropping, flipping, and rotation </a:t>
            </a:r>
          </a:p>
          <a:p>
            <a:endParaRPr lang="en-US" sz="1800" b="0" i="0" u="none" strike="noStrike" baseline="0" dirty="0">
              <a:solidFill>
                <a:srgbClr val="000000"/>
              </a:solidFill>
              <a:latin typeface="Calibri" panose="020F0502020204030204" pitchFamily="34" charset="0"/>
            </a:endParaRPr>
          </a:p>
          <a:p>
            <a:r>
              <a:rPr lang="en-US" sz="14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Random Erase and Cut Out</a:t>
            </a:r>
            <a:r>
              <a:rPr lang="en-US" sz="1800" b="0" i="0" u="none" strike="noStrike" baseline="0" dirty="0">
                <a:solidFill>
                  <a:srgbClr val="000000"/>
                </a:solidFill>
                <a:latin typeface="Calibri" panose="020F0502020204030204" pitchFamily="34" charset="0"/>
              </a:rPr>
              <a:t>: random selection of rectangular region in the image and fill in a random or complementary value of zero. </a:t>
            </a:r>
          </a:p>
          <a:p>
            <a:endParaRPr lang="en-US" sz="1800" b="0" i="0" u="none" strike="noStrike" baseline="0" dirty="0">
              <a:solidFill>
                <a:srgbClr val="000000"/>
              </a:solidFill>
              <a:latin typeface="Calibri" panose="020F0502020204030204" pitchFamily="34" charset="0"/>
            </a:endParaRPr>
          </a:p>
          <a:p>
            <a:r>
              <a:rPr lang="en-US" sz="14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Hide-and-Seek and Grid Mask</a:t>
            </a:r>
            <a:r>
              <a:rPr lang="en-US" sz="1800" b="0" i="0" u="none" strike="noStrike" baseline="0" dirty="0">
                <a:solidFill>
                  <a:srgbClr val="000000"/>
                </a:solidFill>
                <a:latin typeface="Calibri" panose="020F0502020204030204" pitchFamily="34" charset="0"/>
              </a:rPr>
              <a:t>: random or even selection of multiple rectangular regions in an image and replacing them to all zeros. </a:t>
            </a:r>
          </a:p>
          <a:p>
            <a:endParaRPr lang="en-US" sz="1800" b="0" i="0" u="none" strike="noStrike" baseline="0" dirty="0">
              <a:solidFill>
                <a:srgbClr val="000000"/>
              </a:solidFill>
              <a:latin typeface="Calibri" panose="020F0502020204030204" pitchFamily="34" charset="0"/>
            </a:endParaRPr>
          </a:p>
          <a:p>
            <a:r>
              <a:rPr lang="en-US" sz="14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MixUp</a:t>
            </a:r>
            <a:r>
              <a:rPr lang="en-US" sz="1800" b="0" i="0" u="none" strike="noStrike" baseline="0" dirty="0">
                <a:solidFill>
                  <a:srgbClr val="000000"/>
                </a:solidFill>
                <a:latin typeface="Calibri" panose="020F0502020204030204" pitchFamily="34" charset="0"/>
              </a:rPr>
              <a:t>: Uses two images to multiply and superimpose with different coefficient ratios, and then adjusts the label with these superimposed ratios. </a:t>
            </a:r>
          </a:p>
          <a:p>
            <a:endParaRPr lang="en-US" sz="1800" b="0" i="0" u="none" strike="noStrike" baseline="0" dirty="0">
              <a:solidFill>
                <a:srgbClr val="000000"/>
              </a:solidFill>
              <a:latin typeface="Calibri" panose="020F0502020204030204" pitchFamily="34" charset="0"/>
            </a:endParaRPr>
          </a:p>
          <a:p>
            <a:r>
              <a:rPr lang="en-US" sz="14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CutMix</a:t>
            </a:r>
            <a:r>
              <a:rPr lang="en-US" sz="1800" b="0" i="0" u="none" strike="noStrike" baseline="0" dirty="0">
                <a:solidFill>
                  <a:srgbClr val="000000"/>
                </a:solidFill>
                <a:latin typeface="Calibri" panose="020F0502020204030204" pitchFamily="34" charset="0"/>
              </a:rPr>
              <a:t>: The process of covering the rectangular region of Images with the other cropped images and then adjusting the label in accordance with the size of mix area. </a:t>
            </a:r>
          </a:p>
        </p:txBody>
      </p:sp>
    </p:spTree>
    <p:extLst>
      <p:ext uri="{BB962C8B-B14F-4D97-AF65-F5344CB8AC3E}">
        <p14:creationId xmlns:p14="http://schemas.microsoft.com/office/powerpoint/2010/main" val="2033584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B02586-BD39-4863-93B6-E4BB99B8F180}"/>
              </a:ext>
            </a:extLst>
          </p:cNvPr>
          <p:cNvSpPr txBox="1"/>
          <p:nvPr/>
        </p:nvSpPr>
        <p:spPr>
          <a:xfrm>
            <a:off x="623618" y="729582"/>
            <a:ext cx="10944763" cy="738664"/>
          </a:xfrm>
          <a:prstGeom prst="rect">
            <a:avLst/>
          </a:prstGeom>
          <a:noFill/>
        </p:spPr>
        <p:txBody>
          <a:bodyPr wrap="square">
            <a:spAutoFit/>
          </a:bodyPr>
          <a:lstStyle/>
          <a:p>
            <a:r>
              <a:rPr lang="en-US" sz="2400" b="1" i="0" u="none" strike="noStrike" baseline="0" dirty="0">
                <a:solidFill>
                  <a:srgbClr val="000000"/>
                </a:solidFill>
                <a:latin typeface="Times New Roman" panose="02020603050405020304" pitchFamily="18" charset="0"/>
              </a:rPr>
              <a:t>Bag of Specials (BoS) </a:t>
            </a:r>
            <a:r>
              <a:rPr lang="en-US" sz="1800" b="0" i="0" u="none" strike="noStrike" baseline="0" dirty="0">
                <a:solidFill>
                  <a:srgbClr val="000000"/>
                </a:solidFill>
                <a:latin typeface="Times New Roman" panose="02020603050405020304" pitchFamily="18" charset="0"/>
              </a:rPr>
              <a:t>- </a:t>
            </a:r>
            <a:r>
              <a:rPr lang="en-US" sz="1800" b="0" i="0" u="none" strike="noStrike" baseline="0" dirty="0">
                <a:solidFill>
                  <a:srgbClr val="000000"/>
                </a:solidFill>
                <a:latin typeface="Calibri" panose="020F0502020204030204" pitchFamily="34" charset="0"/>
              </a:rPr>
              <a:t>Bag of Specials comprises of different plugins and the post-processing modules that only increase the inference cost by a small amount but can drastically improve the accuracy of the object detector. </a:t>
            </a:r>
            <a:endParaRPr lang="en-US" dirty="0"/>
          </a:p>
        </p:txBody>
      </p:sp>
      <p:pic>
        <p:nvPicPr>
          <p:cNvPr id="5" name="Picture 4">
            <a:extLst>
              <a:ext uri="{FF2B5EF4-FFF2-40B4-BE49-F238E27FC236}">
                <a16:creationId xmlns:a16="http://schemas.microsoft.com/office/drawing/2014/main" id="{ACFD6870-4C56-426A-9B23-9ED39664A34F}"/>
              </a:ext>
            </a:extLst>
          </p:cNvPr>
          <p:cNvPicPr>
            <a:picLocks noChangeAspect="1"/>
          </p:cNvPicPr>
          <p:nvPr/>
        </p:nvPicPr>
        <p:blipFill>
          <a:blip r:embed="rId2"/>
          <a:stretch>
            <a:fillRect/>
          </a:stretch>
        </p:blipFill>
        <p:spPr>
          <a:xfrm>
            <a:off x="4368331" y="1842241"/>
            <a:ext cx="3972105" cy="4484298"/>
          </a:xfrm>
          <a:prstGeom prst="rect">
            <a:avLst/>
          </a:prstGeom>
        </p:spPr>
      </p:pic>
    </p:spTree>
    <p:extLst>
      <p:ext uri="{BB962C8B-B14F-4D97-AF65-F5344CB8AC3E}">
        <p14:creationId xmlns:p14="http://schemas.microsoft.com/office/powerpoint/2010/main" val="1019400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3" name="Straight Connector 19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4" name="Rectangle 193">
            <a:extLst>
              <a:ext uri="{FF2B5EF4-FFF2-40B4-BE49-F238E27FC236}">
                <a16:creationId xmlns:a16="http://schemas.microsoft.com/office/drawing/2014/main" id="{8638A98B-4B4B-4607-B11F-7DCA0D7CCE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F8522D67-24D6-4C3B-BDB2-73F9D39179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 r="33090" b="3"/>
          <a:stretch/>
        </p:blipFill>
        <p:spPr bwMode="auto">
          <a:xfrm>
            <a:off x="634000" y="640080"/>
            <a:ext cx="5591310" cy="5577840"/>
          </a:xfrm>
          <a:prstGeom prst="rect">
            <a:avLst/>
          </a:prstGeom>
          <a:noFill/>
          <a:extLst>
            <a:ext uri="{909E8E84-426E-40DD-AFC4-6F175D3DCCD1}">
              <a14:hiddenFill xmlns:a14="http://schemas.microsoft.com/office/drawing/2010/main">
                <a:solidFill>
                  <a:srgbClr val="FFFFFF"/>
                </a:solidFill>
              </a14:hiddenFill>
            </a:ext>
          </a:extLst>
        </p:spPr>
      </p:pic>
      <p:sp>
        <p:nvSpPr>
          <p:cNvPr id="195" name="Rectangle 194">
            <a:extLst>
              <a:ext uri="{FF2B5EF4-FFF2-40B4-BE49-F238E27FC236}">
                <a16:creationId xmlns:a16="http://schemas.microsoft.com/office/drawing/2014/main" id="{8E3B9B0E-204E-4BFD-B58A-E71D9CDC3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43665" y="0"/>
            <a:ext cx="465455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72906352-80C0-40F1-B115-54DB81028716}"/>
              </a:ext>
            </a:extLst>
          </p:cNvPr>
          <p:cNvSpPr txBox="1"/>
          <p:nvPr/>
        </p:nvSpPr>
        <p:spPr>
          <a:xfrm>
            <a:off x="8096885" y="640080"/>
            <a:ext cx="3659246" cy="288614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spc="-50" dirty="0">
                <a:solidFill>
                  <a:srgbClr val="FFFFFF"/>
                </a:solidFill>
                <a:latin typeface="+mj-lt"/>
                <a:ea typeface="+mj-ea"/>
                <a:cs typeface="+mj-cs"/>
              </a:rPr>
              <a:t>Experiment</a:t>
            </a:r>
          </a:p>
        </p:txBody>
      </p:sp>
      <p:cxnSp>
        <p:nvCxnSpPr>
          <p:cNvPr id="196" name="Straight Connector 195">
            <a:extLst>
              <a:ext uri="{FF2B5EF4-FFF2-40B4-BE49-F238E27FC236}">
                <a16:creationId xmlns:a16="http://schemas.microsoft.com/office/drawing/2014/main" id="{43F94007-F0C4-467F-8ED4-3E4844BFDA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87092"/>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812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ACDC71-52C8-489A-9832-65C0F86696C3}"/>
              </a:ext>
            </a:extLst>
          </p:cNvPr>
          <p:cNvPicPr>
            <a:picLocks noChangeAspect="1"/>
          </p:cNvPicPr>
          <p:nvPr/>
        </p:nvPicPr>
        <p:blipFill rotWithShape="1">
          <a:blip r:embed="rId2"/>
          <a:srcRect r="3814" b="19809"/>
          <a:stretch/>
        </p:blipFill>
        <p:spPr>
          <a:xfrm>
            <a:off x="717854" y="653323"/>
            <a:ext cx="7724183" cy="2089877"/>
          </a:xfrm>
          <a:prstGeom prst="rect">
            <a:avLst/>
          </a:prstGeom>
        </p:spPr>
      </p:pic>
      <p:sp>
        <p:nvSpPr>
          <p:cNvPr id="4" name="Rectangle 3">
            <a:extLst>
              <a:ext uri="{FF2B5EF4-FFF2-40B4-BE49-F238E27FC236}">
                <a16:creationId xmlns:a16="http://schemas.microsoft.com/office/drawing/2014/main" id="{2E296C6B-1720-4144-B26A-E31093CBC61F}"/>
              </a:ext>
            </a:extLst>
          </p:cNvPr>
          <p:cNvSpPr/>
          <p:nvPr/>
        </p:nvSpPr>
        <p:spPr>
          <a:xfrm>
            <a:off x="748145" y="1016000"/>
            <a:ext cx="5578764" cy="277091"/>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6BE640A-957C-4767-9282-79C6908C8A56}"/>
              </a:ext>
            </a:extLst>
          </p:cNvPr>
          <p:cNvPicPr>
            <a:picLocks noChangeAspect="1"/>
          </p:cNvPicPr>
          <p:nvPr/>
        </p:nvPicPr>
        <p:blipFill>
          <a:blip r:embed="rId3"/>
          <a:stretch>
            <a:fillRect/>
          </a:stretch>
        </p:blipFill>
        <p:spPr>
          <a:xfrm>
            <a:off x="717854" y="3027757"/>
            <a:ext cx="6563641" cy="2924583"/>
          </a:xfrm>
          <a:prstGeom prst="rect">
            <a:avLst/>
          </a:prstGeom>
        </p:spPr>
      </p:pic>
      <p:pic>
        <p:nvPicPr>
          <p:cNvPr id="12" name="Picture 11" descr="A picture containing tree, outdoor, ground&#10;&#10;Description automatically generated">
            <a:extLst>
              <a:ext uri="{FF2B5EF4-FFF2-40B4-BE49-F238E27FC236}">
                <a16:creationId xmlns:a16="http://schemas.microsoft.com/office/drawing/2014/main" id="{7C025A32-FA2D-4EA6-AFBA-C7D3520726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9204" y="3027757"/>
            <a:ext cx="3486150" cy="2857500"/>
          </a:xfrm>
          <a:prstGeom prst="rect">
            <a:avLst/>
          </a:prstGeom>
        </p:spPr>
      </p:pic>
    </p:spTree>
    <p:extLst>
      <p:ext uri="{BB962C8B-B14F-4D97-AF65-F5344CB8AC3E}">
        <p14:creationId xmlns:p14="http://schemas.microsoft.com/office/powerpoint/2010/main" val="806985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8685FC-1556-4C3B-9F24-3CC51D7DEEAF}"/>
              </a:ext>
            </a:extLst>
          </p:cNvPr>
          <p:cNvSpPr txBox="1"/>
          <p:nvPr/>
        </p:nvSpPr>
        <p:spPr>
          <a:xfrm>
            <a:off x="572654" y="461818"/>
            <a:ext cx="1080655" cy="461665"/>
          </a:xfrm>
          <a:prstGeom prst="rect">
            <a:avLst/>
          </a:prstGeom>
          <a:noFill/>
        </p:spPr>
        <p:txBody>
          <a:bodyPr wrap="square" rtlCol="0">
            <a:spAutoFit/>
          </a:bodyPr>
          <a:lstStyle/>
          <a:p>
            <a:r>
              <a:rPr lang="en-US" sz="2400"/>
              <a:t>Labels</a:t>
            </a:r>
            <a:endParaRPr lang="en-US" sz="2400" dirty="0"/>
          </a:p>
        </p:txBody>
      </p:sp>
      <p:sp>
        <p:nvSpPr>
          <p:cNvPr id="3" name="TextBox 2">
            <a:extLst>
              <a:ext uri="{FF2B5EF4-FFF2-40B4-BE49-F238E27FC236}">
                <a16:creationId xmlns:a16="http://schemas.microsoft.com/office/drawing/2014/main" id="{93A5DBAB-4740-4530-B98C-998C898A331C}"/>
              </a:ext>
            </a:extLst>
          </p:cNvPr>
          <p:cNvSpPr txBox="1"/>
          <p:nvPr/>
        </p:nvSpPr>
        <p:spPr>
          <a:xfrm>
            <a:off x="572653" y="1062182"/>
            <a:ext cx="11194473" cy="12880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.txt-file for each .jpg -image-file - in the same directory and with the same name, but with .txt-extension,</a:t>
            </a:r>
          </a:p>
          <a:p>
            <a:pPr marL="285750" indent="-285750">
              <a:lnSpc>
                <a:spcPct val="150000"/>
              </a:lnSpc>
              <a:buFont typeface="Arial" panose="020B0604020202020204" pitchFamily="34" charset="0"/>
              <a:buChar char="•"/>
            </a:pPr>
            <a:r>
              <a:rPr lang="en-US" dirty="0"/>
              <a:t>One row per object</a:t>
            </a:r>
          </a:p>
          <a:p>
            <a:pPr marL="285750" indent="-285750">
              <a:lnSpc>
                <a:spcPct val="150000"/>
              </a:lnSpc>
              <a:buFont typeface="Arial" panose="020B0604020202020204" pitchFamily="34" charset="0"/>
              <a:buChar char="•"/>
            </a:pPr>
            <a:r>
              <a:rPr lang="en-US" dirty="0"/>
              <a:t>Each row is &lt;class&gt; &lt;</a:t>
            </a:r>
            <a:r>
              <a:rPr lang="en-US" dirty="0" err="1"/>
              <a:t>x_center</a:t>
            </a:r>
            <a:r>
              <a:rPr lang="en-US" dirty="0"/>
              <a:t>&gt; &lt;</a:t>
            </a:r>
            <a:r>
              <a:rPr lang="en-US" dirty="0" err="1"/>
              <a:t>y_center</a:t>
            </a:r>
            <a:r>
              <a:rPr lang="en-US" dirty="0"/>
              <a:t>&gt; &lt;width&gt; &lt;height&gt; format.</a:t>
            </a:r>
          </a:p>
        </p:txBody>
      </p:sp>
      <p:pic>
        <p:nvPicPr>
          <p:cNvPr id="3076" name="Picture 4" descr="Image Labels">
            <a:extLst>
              <a:ext uri="{FF2B5EF4-FFF2-40B4-BE49-F238E27FC236}">
                <a16:creationId xmlns:a16="http://schemas.microsoft.com/office/drawing/2014/main" id="{EFACE661-5927-4A57-B404-A1EE5A2EC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9889" y="2669386"/>
            <a:ext cx="5915184" cy="36767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898A2BB-1A05-4936-9630-319C0C8B95B8}"/>
              </a:ext>
            </a:extLst>
          </p:cNvPr>
          <p:cNvSpPr txBox="1"/>
          <p:nvPr/>
        </p:nvSpPr>
        <p:spPr>
          <a:xfrm>
            <a:off x="572653" y="2503407"/>
            <a:ext cx="5597236" cy="202670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Box coordinates must be in normalized </a:t>
            </a:r>
            <a:r>
              <a:rPr lang="en-US" dirty="0" err="1"/>
              <a:t>xywh</a:t>
            </a:r>
            <a:r>
              <a:rPr lang="en-US" dirty="0"/>
              <a:t> format (from 0 - 1). </a:t>
            </a:r>
            <a:r>
              <a:rPr lang="en-US" sz="1600" dirty="0"/>
              <a:t>If your boxes are in pixels, divide </a:t>
            </a:r>
            <a:r>
              <a:rPr lang="en-US" sz="1600" dirty="0" err="1"/>
              <a:t>x_center</a:t>
            </a:r>
            <a:r>
              <a:rPr lang="en-US" sz="1600" dirty="0"/>
              <a:t> and width by image width, and </a:t>
            </a:r>
            <a:r>
              <a:rPr lang="en-US" sz="1600" dirty="0" err="1"/>
              <a:t>y_center</a:t>
            </a:r>
            <a:r>
              <a:rPr lang="en-US" sz="1600" dirty="0"/>
              <a:t> and height by image height.</a:t>
            </a:r>
            <a:endParaRPr lang="en-US" dirty="0"/>
          </a:p>
          <a:p>
            <a:pPr marL="285750" indent="-285750">
              <a:lnSpc>
                <a:spcPct val="150000"/>
              </a:lnSpc>
              <a:buFont typeface="Arial" panose="020B0604020202020204" pitchFamily="34" charset="0"/>
              <a:buChar char="•"/>
            </a:pPr>
            <a:r>
              <a:rPr lang="en-US" dirty="0"/>
              <a:t>Class numbers are zero-indexed (start from 0).</a:t>
            </a:r>
          </a:p>
        </p:txBody>
      </p:sp>
      <p:pic>
        <p:nvPicPr>
          <p:cNvPr id="10" name="Picture 9">
            <a:extLst>
              <a:ext uri="{FF2B5EF4-FFF2-40B4-BE49-F238E27FC236}">
                <a16:creationId xmlns:a16="http://schemas.microsoft.com/office/drawing/2014/main" id="{D4CA707D-90A2-45D9-8784-76CF9A4FA08F}"/>
              </a:ext>
            </a:extLst>
          </p:cNvPr>
          <p:cNvPicPr>
            <a:picLocks noChangeAspect="1"/>
          </p:cNvPicPr>
          <p:nvPr/>
        </p:nvPicPr>
        <p:blipFill rotWithShape="1">
          <a:blip r:embed="rId3"/>
          <a:srcRect l="12557" t="15284" r="10869" b="34927"/>
          <a:stretch/>
        </p:blipFill>
        <p:spPr>
          <a:xfrm>
            <a:off x="3236034" y="5382882"/>
            <a:ext cx="2933855" cy="963280"/>
          </a:xfrm>
          <a:prstGeom prst="rect">
            <a:avLst/>
          </a:prstGeom>
        </p:spPr>
      </p:pic>
      <p:sp>
        <p:nvSpPr>
          <p:cNvPr id="23" name="TextBox 22">
            <a:extLst>
              <a:ext uri="{FF2B5EF4-FFF2-40B4-BE49-F238E27FC236}">
                <a16:creationId xmlns:a16="http://schemas.microsoft.com/office/drawing/2014/main" id="{29FF9D08-4C95-4A90-9F54-A9E9017991C9}"/>
              </a:ext>
            </a:extLst>
          </p:cNvPr>
          <p:cNvSpPr txBox="1"/>
          <p:nvPr/>
        </p:nvSpPr>
        <p:spPr>
          <a:xfrm>
            <a:off x="6653817" y="5961179"/>
            <a:ext cx="3922168" cy="461665"/>
          </a:xfrm>
          <a:prstGeom prst="rect">
            <a:avLst/>
          </a:prstGeom>
          <a:noFill/>
        </p:spPr>
        <p:txBody>
          <a:bodyPr wrap="square">
            <a:spAutoFit/>
          </a:bodyPr>
          <a:lstStyle/>
          <a:p>
            <a:r>
              <a:rPr lang="en-US" sz="1200" dirty="0"/>
              <a:t>The label file corresponding to the above image contains 2 persons (class 0) and a tie (class 27):</a:t>
            </a:r>
          </a:p>
        </p:txBody>
      </p:sp>
    </p:spTree>
    <p:extLst>
      <p:ext uri="{BB962C8B-B14F-4D97-AF65-F5344CB8AC3E}">
        <p14:creationId xmlns:p14="http://schemas.microsoft.com/office/powerpoint/2010/main" val="1945266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ground, road, street&#10;&#10;Description automatically generated">
            <a:extLst>
              <a:ext uri="{FF2B5EF4-FFF2-40B4-BE49-F238E27FC236}">
                <a16:creationId xmlns:a16="http://schemas.microsoft.com/office/drawing/2014/main" id="{6C81954E-9266-4AA9-A73A-BC3E3311F3CB}"/>
              </a:ext>
            </a:extLst>
          </p:cNvPr>
          <p:cNvPicPr>
            <a:picLocks noChangeAspect="1"/>
          </p:cNvPicPr>
          <p:nvPr/>
        </p:nvPicPr>
        <p:blipFill rotWithShape="1">
          <a:blip r:embed="rId2">
            <a:extLst>
              <a:ext uri="{28A0092B-C50C-407E-A947-70E740481C1C}">
                <a14:useLocalDpi xmlns:a14="http://schemas.microsoft.com/office/drawing/2010/main" val="0"/>
              </a:ext>
            </a:extLst>
          </a:blip>
          <a:srcRect t="23514" r="2" b="20276"/>
          <a:stretch/>
        </p:blipFill>
        <p:spPr>
          <a:xfrm>
            <a:off x="20" y="-32084"/>
            <a:ext cx="6050258" cy="3400925"/>
          </a:xfrm>
          <a:custGeom>
            <a:avLst/>
            <a:gdLst/>
            <a:ahLst/>
            <a:cxnLst/>
            <a:rect l="l" t="t" r="r" b="b"/>
            <a:pathLst>
              <a:path w="6050278" h="3400925">
                <a:moveTo>
                  <a:pt x="0" y="0"/>
                </a:moveTo>
                <a:lnTo>
                  <a:pt x="6050278" y="0"/>
                </a:lnTo>
                <a:lnTo>
                  <a:pt x="6050278" y="1827306"/>
                </a:lnTo>
                <a:lnTo>
                  <a:pt x="3892296" y="1827306"/>
                </a:lnTo>
                <a:lnTo>
                  <a:pt x="3892296" y="3400925"/>
                </a:lnTo>
                <a:lnTo>
                  <a:pt x="0" y="3400925"/>
                </a:lnTo>
                <a:close/>
              </a:path>
            </a:pathLst>
          </a:custGeom>
        </p:spPr>
      </p:pic>
      <p:pic>
        <p:nvPicPr>
          <p:cNvPr id="11" name="Picture 10" descr="A picture containing outdoor, nature, curb&#10;&#10;Description automatically generated">
            <a:extLst>
              <a:ext uri="{FF2B5EF4-FFF2-40B4-BE49-F238E27FC236}">
                <a16:creationId xmlns:a16="http://schemas.microsoft.com/office/drawing/2014/main" id="{56C20A28-40F7-40FF-88D2-98C5D0DADC04}"/>
              </a:ext>
            </a:extLst>
          </p:cNvPr>
          <p:cNvPicPr>
            <a:picLocks noChangeAspect="1"/>
          </p:cNvPicPr>
          <p:nvPr/>
        </p:nvPicPr>
        <p:blipFill rotWithShape="1">
          <a:blip r:embed="rId3">
            <a:extLst>
              <a:ext uri="{28A0092B-C50C-407E-A947-70E740481C1C}">
                <a14:useLocalDpi xmlns:a14="http://schemas.microsoft.com/office/drawing/2010/main" val="0"/>
              </a:ext>
            </a:extLst>
          </a:blip>
          <a:srcRect t="22533" r="2" b="21257"/>
          <a:stretch/>
        </p:blipFill>
        <p:spPr>
          <a:xfrm>
            <a:off x="6141722" y="1"/>
            <a:ext cx="6050278" cy="3400925"/>
          </a:xfrm>
          <a:custGeom>
            <a:avLst/>
            <a:gdLst/>
            <a:ahLst/>
            <a:cxnLst/>
            <a:rect l="l" t="t" r="r" b="b"/>
            <a:pathLst>
              <a:path w="6050278" h="3400925">
                <a:moveTo>
                  <a:pt x="0" y="0"/>
                </a:moveTo>
                <a:lnTo>
                  <a:pt x="6050278" y="0"/>
                </a:lnTo>
                <a:lnTo>
                  <a:pt x="6050278" y="3400925"/>
                </a:lnTo>
                <a:lnTo>
                  <a:pt x="2157982" y="3400925"/>
                </a:lnTo>
                <a:lnTo>
                  <a:pt x="2157982" y="1827306"/>
                </a:lnTo>
                <a:lnTo>
                  <a:pt x="0" y="1827306"/>
                </a:lnTo>
                <a:close/>
              </a:path>
            </a:pathLst>
          </a:custGeom>
        </p:spPr>
      </p:pic>
      <p:pic>
        <p:nvPicPr>
          <p:cNvPr id="5" name="Picture 4" descr="A group of cars parked in a parking lot&#10;&#10;Description automatically generated with low confidence">
            <a:extLst>
              <a:ext uri="{FF2B5EF4-FFF2-40B4-BE49-F238E27FC236}">
                <a16:creationId xmlns:a16="http://schemas.microsoft.com/office/drawing/2014/main" id="{D97B3304-CE49-4306-BFC1-115A475355A8}"/>
              </a:ext>
            </a:extLst>
          </p:cNvPr>
          <p:cNvPicPr>
            <a:picLocks noChangeAspect="1"/>
          </p:cNvPicPr>
          <p:nvPr/>
        </p:nvPicPr>
        <p:blipFill rotWithShape="1">
          <a:blip r:embed="rId4">
            <a:extLst>
              <a:ext uri="{28A0092B-C50C-407E-A947-70E740481C1C}">
                <a14:useLocalDpi xmlns:a14="http://schemas.microsoft.com/office/drawing/2010/main" val="0"/>
              </a:ext>
            </a:extLst>
          </a:blip>
          <a:srcRect r="2" b="17512"/>
          <a:stretch/>
        </p:blipFill>
        <p:spPr>
          <a:xfrm>
            <a:off x="20" y="3489159"/>
            <a:ext cx="6050258" cy="3368841"/>
          </a:xfrm>
          <a:custGeom>
            <a:avLst/>
            <a:gdLst/>
            <a:ahLst/>
            <a:cxnLst/>
            <a:rect l="l" t="t" r="r" b="b"/>
            <a:pathLst>
              <a:path w="6050278" h="3368841">
                <a:moveTo>
                  <a:pt x="0" y="0"/>
                </a:moveTo>
                <a:lnTo>
                  <a:pt x="3892296" y="0"/>
                </a:lnTo>
                <a:lnTo>
                  <a:pt x="3892296" y="1541535"/>
                </a:lnTo>
                <a:lnTo>
                  <a:pt x="6050278" y="1541535"/>
                </a:lnTo>
                <a:lnTo>
                  <a:pt x="6050278" y="3368841"/>
                </a:lnTo>
                <a:lnTo>
                  <a:pt x="0" y="3368841"/>
                </a:lnTo>
                <a:close/>
              </a:path>
            </a:pathLst>
          </a:custGeom>
        </p:spPr>
      </p:pic>
      <p:pic>
        <p:nvPicPr>
          <p:cNvPr id="7" name="Picture 6" descr="A picture containing outdoor, ground, tree, road&#10;&#10;Description automatically generated">
            <a:extLst>
              <a:ext uri="{FF2B5EF4-FFF2-40B4-BE49-F238E27FC236}">
                <a16:creationId xmlns:a16="http://schemas.microsoft.com/office/drawing/2014/main" id="{B8C80B1D-958F-433C-A4A0-F1100A535945}"/>
              </a:ext>
            </a:extLst>
          </p:cNvPr>
          <p:cNvPicPr>
            <a:picLocks noChangeAspect="1"/>
          </p:cNvPicPr>
          <p:nvPr/>
        </p:nvPicPr>
        <p:blipFill rotWithShape="1">
          <a:blip r:embed="rId5">
            <a:extLst>
              <a:ext uri="{28A0092B-C50C-407E-A947-70E740481C1C}">
                <a14:useLocalDpi xmlns:a14="http://schemas.microsoft.com/office/drawing/2010/main" val="0"/>
              </a:ext>
            </a:extLst>
          </a:blip>
          <a:srcRect r="2" b="21022"/>
          <a:stretch/>
        </p:blipFill>
        <p:spPr>
          <a:xfrm>
            <a:off x="6141722" y="3489159"/>
            <a:ext cx="6050278" cy="3368841"/>
          </a:xfrm>
          <a:custGeom>
            <a:avLst/>
            <a:gdLst/>
            <a:ahLst/>
            <a:cxnLst/>
            <a:rect l="l" t="t" r="r" b="b"/>
            <a:pathLst>
              <a:path w="6050278" h="3368841">
                <a:moveTo>
                  <a:pt x="2157982" y="0"/>
                </a:moveTo>
                <a:lnTo>
                  <a:pt x="6050278" y="0"/>
                </a:lnTo>
                <a:lnTo>
                  <a:pt x="6050278" y="3368841"/>
                </a:lnTo>
                <a:lnTo>
                  <a:pt x="0" y="3368841"/>
                </a:lnTo>
                <a:lnTo>
                  <a:pt x="0" y="1541535"/>
                </a:lnTo>
                <a:lnTo>
                  <a:pt x="2157982" y="1541535"/>
                </a:lnTo>
                <a:close/>
              </a:path>
            </a:pathLst>
          </a:custGeom>
        </p:spPr>
      </p:pic>
      <p:pic>
        <p:nvPicPr>
          <p:cNvPr id="9" name="Picture 8" descr="A picture containing ground, outdoor, way, scene&#10;&#10;Description automatically generated">
            <a:extLst>
              <a:ext uri="{FF2B5EF4-FFF2-40B4-BE49-F238E27FC236}">
                <a16:creationId xmlns:a16="http://schemas.microsoft.com/office/drawing/2014/main" id="{A189105B-EE9C-4F8A-90DA-B2A99B51C5F7}"/>
              </a:ext>
            </a:extLst>
          </p:cNvPr>
          <p:cNvPicPr>
            <a:picLocks noChangeAspect="1"/>
          </p:cNvPicPr>
          <p:nvPr/>
        </p:nvPicPr>
        <p:blipFill rotWithShape="1">
          <a:blip r:embed="rId6">
            <a:extLst>
              <a:ext uri="{28A0092B-C50C-407E-A947-70E740481C1C}">
                <a14:useLocalDpi xmlns:a14="http://schemas.microsoft.com/office/drawing/2010/main" val="0"/>
              </a:ext>
            </a:extLst>
          </a:blip>
          <a:srcRect r="7697" b="-1"/>
          <a:stretch/>
        </p:blipFill>
        <p:spPr>
          <a:xfrm>
            <a:off x="3983736" y="1918638"/>
            <a:ext cx="4224528" cy="3020725"/>
          </a:xfrm>
          <a:prstGeom prst="rect">
            <a:avLst/>
          </a:prstGeom>
        </p:spPr>
      </p:pic>
    </p:spTree>
    <p:extLst>
      <p:ext uri="{BB962C8B-B14F-4D97-AF65-F5344CB8AC3E}">
        <p14:creationId xmlns:p14="http://schemas.microsoft.com/office/powerpoint/2010/main" val="973240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3AAC80-A7ED-4EDE-B84A-7DFE27B2C6F7}"/>
              </a:ext>
            </a:extLst>
          </p:cNvPr>
          <p:cNvPicPr>
            <a:picLocks noChangeAspect="1"/>
          </p:cNvPicPr>
          <p:nvPr/>
        </p:nvPicPr>
        <p:blipFill>
          <a:blip r:embed="rId2"/>
          <a:stretch>
            <a:fillRect/>
          </a:stretch>
        </p:blipFill>
        <p:spPr>
          <a:xfrm>
            <a:off x="751942" y="1670018"/>
            <a:ext cx="10612341" cy="4022633"/>
          </a:xfrm>
          <a:prstGeom prst="rect">
            <a:avLst/>
          </a:prstGeom>
        </p:spPr>
      </p:pic>
      <p:sp>
        <p:nvSpPr>
          <p:cNvPr id="6" name="TextBox 5">
            <a:extLst>
              <a:ext uri="{FF2B5EF4-FFF2-40B4-BE49-F238E27FC236}">
                <a16:creationId xmlns:a16="http://schemas.microsoft.com/office/drawing/2014/main" id="{CF389F89-FC0B-41A5-B526-3EED11DF2F90}"/>
              </a:ext>
            </a:extLst>
          </p:cNvPr>
          <p:cNvSpPr txBox="1"/>
          <p:nvPr/>
        </p:nvSpPr>
        <p:spPr>
          <a:xfrm>
            <a:off x="751942" y="665018"/>
            <a:ext cx="10384761" cy="523220"/>
          </a:xfrm>
          <a:prstGeom prst="rect">
            <a:avLst/>
          </a:prstGeom>
          <a:noFill/>
        </p:spPr>
        <p:txBody>
          <a:bodyPr wrap="square" rtlCol="0">
            <a:spAutoFit/>
          </a:bodyPr>
          <a:lstStyle/>
          <a:p>
            <a:r>
              <a:rPr lang="en-US" sz="2800" dirty="0"/>
              <a:t>Results for YOLOv5s, Epochs - 30, Batch Size - 16, Image size – 416</a:t>
            </a:r>
          </a:p>
        </p:txBody>
      </p:sp>
    </p:spTree>
    <p:extLst>
      <p:ext uri="{BB962C8B-B14F-4D97-AF65-F5344CB8AC3E}">
        <p14:creationId xmlns:p14="http://schemas.microsoft.com/office/powerpoint/2010/main" val="2535546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outdoor, ground, road, street&#10;&#10;Description automatically generated">
            <a:extLst>
              <a:ext uri="{FF2B5EF4-FFF2-40B4-BE49-F238E27FC236}">
                <a16:creationId xmlns:a16="http://schemas.microsoft.com/office/drawing/2014/main" id="{6C81954E-9266-4AA9-A73A-BC3E3311F3CB}"/>
              </a:ext>
            </a:extLst>
          </p:cNvPr>
          <p:cNvPicPr>
            <a:picLocks noChangeAspect="1"/>
          </p:cNvPicPr>
          <p:nvPr/>
        </p:nvPicPr>
        <p:blipFill rotWithShape="1">
          <a:blip r:embed="rId2">
            <a:extLst>
              <a:ext uri="{28A0092B-C50C-407E-A947-70E740481C1C}">
                <a14:useLocalDpi xmlns:a14="http://schemas.microsoft.com/office/drawing/2010/main" val="0"/>
              </a:ext>
            </a:extLst>
          </a:blip>
          <a:srcRect t="23514" r="2" b="20276"/>
          <a:stretch/>
        </p:blipFill>
        <p:spPr>
          <a:xfrm>
            <a:off x="20" y="-32084"/>
            <a:ext cx="6050258" cy="3400925"/>
          </a:xfrm>
          <a:custGeom>
            <a:avLst/>
            <a:gdLst/>
            <a:ahLst/>
            <a:cxnLst/>
            <a:rect l="l" t="t" r="r" b="b"/>
            <a:pathLst>
              <a:path w="6050278" h="3400925">
                <a:moveTo>
                  <a:pt x="0" y="0"/>
                </a:moveTo>
                <a:lnTo>
                  <a:pt x="6050278" y="0"/>
                </a:lnTo>
                <a:lnTo>
                  <a:pt x="6050278" y="1827306"/>
                </a:lnTo>
                <a:lnTo>
                  <a:pt x="3892296" y="1827306"/>
                </a:lnTo>
                <a:lnTo>
                  <a:pt x="3892296" y="3400925"/>
                </a:lnTo>
                <a:lnTo>
                  <a:pt x="0" y="3400925"/>
                </a:lnTo>
                <a:close/>
              </a:path>
            </a:pathLst>
          </a:custGeom>
        </p:spPr>
      </p:pic>
      <p:pic>
        <p:nvPicPr>
          <p:cNvPr id="11" name="Picture 10" descr="A picture containing outdoor, nature, curb&#10;&#10;Description automatically generated">
            <a:extLst>
              <a:ext uri="{FF2B5EF4-FFF2-40B4-BE49-F238E27FC236}">
                <a16:creationId xmlns:a16="http://schemas.microsoft.com/office/drawing/2014/main" id="{56C20A28-40F7-40FF-88D2-98C5D0DADC04}"/>
              </a:ext>
            </a:extLst>
          </p:cNvPr>
          <p:cNvPicPr>
            <a:picLocks noChangeAspect="1"/>
          </p:cNvPicPr>
          <p:nvPr/>
        </p:nvPicPr>
        <p:blipFill rotWithShape="1">
          <a:blip r:embed="rId3">
            <a:extLst>
              <a:ext uri="{28A0092B-C50C-407E-A947-70E740481C1C}">
                <a14:useLocalDpi xmlns:a14="http://schemas.microsoft.com/office/drawing/2010/main" val="0"/>
              </a:ext>
            </a:extLst>
          </a:blip>
          <a:srcRect t="22533" r="2" b="21257"/>
          <a:stretch/>
        </p:blipFill>
        <p:spPr>
          <a:xfrm>
            <a:off x="6141722" y="1"/>
            <a:ext cx="6050278" cy="3400925"/>
          </a:xfrm>
          <a:custGeom>
            <a:avLst/>
            <a:gdLst/>
            <a:ahLst/>
            <a:cxnLst/>
            <a:rect l="l" t="t" r="r" b="b"/>
            <a:pathLst>
              <a:path w="6050278" h="3400925">
                <a:moveTo>
                  <a:pt x="0" y="0"/>
                </a:moveTo>
                <a:lnTo>
                  <a:pt x="6050278" y="0"/>
                </a:lnTo>
                <a:lnTo>
                  <a:pt x="6050278" y="3400925"/>
                </a:lnTo>
                <a:lnTo>
                  <a:pt x="2157982" y="3400925"/>
                </a:lnTo>
                <a:lnTo>
                  <a:pt x="2157982" y="1827306"/>
                </a:lnTo>
                <a:lnTo>
                  <a:pt x="0" y="1827306"/>
                </a:lnTo>
                <a:close/>
              </a:path>
            </a:pathLst>
          </a:custGeom>
        </p:spPr>
      </p:pic>
      <p:pic>
        <p:nvPicPr>
          <p:cNvPr id="5" name="Picture 4" descr="A group of cars parked in a parking lot&#10;&#10;Description automatically generated with low confidence">
            <a:extLst>
              <a:ext uri="{FF2B5EF4-FFF2-40B4-BE49-F238E27FC236}">
                <a16:creationId xmlns:a16="http://schemas.microsoft.com/office/drawing/2014/main" id="{D97B3304-CE49-4306-BFC1-115A475355A8}"/>
              </a:ext>
            </a:extLst>
          </p:cNvPr>
          <p:cNvPicPr>
            <a:picLocks noChangeAspect="1"/>
          </p:cNvPicPr>
          <p:nvPr/>
        </p:nvPicPr>
        <p:blipFill rotWithShape="1">
          <a:blip r:embed="rId4">
            <a:extLst>
              <a:ext uri="{28A0092B-C50C-407E-A947-70E740481C1C}">
                <a14:useLocalDpi xmlns:a14="http://schemas.microsoft.com/office/drawing/2010/main" val="0"/>
              </a:ext>
            </a:extLst>
          </a:blip>
          <a:srcRect r="2" b="17512"/>
          <a:stretch/>
        </p:blipFill>
        <p:spPr>
          <a:xfrm>
            <a:off x="20" y="3489159"/>
            <a:ext cx="6050258" cy="3368841"/>
          </a:xfrm>
          <a:custGeom>
            <a:avLst/>
            <a:gdLst/>
            <a:ahLst/>
            <a:cxnLst/>
            <a:rect l="l" t="t" r="r" b="b"/>
            <a:pathLst>
              <a:path w="6050278" h="3368841">
                <a:moveTo>
                  <a:pt x="0" y="0"/>
                </a:moveTo>
                <a:lnTo>
                  <a:pt x="3892296" y="0"/>
                </a:lnTo>
                <a:lnTo>
                  <a:pt x="3892296" y="1541535"/>
                </a:lnTo>
                <a:lnTo>
                  <a:pt x="6050278" y="1541535"/>
                </a:lnTo>
                <a:lnTo>
                  <a:pt x="6050278" y="3368841"/>
                </a:lnTo>
                <a:lnTo>
                  <a:pt x="0" y="3368841"/>
                </a:lnTo>
                <a:close/>
              </a:path>
            </a:pathLst>
          </a:custGeom>
        </p:spPr>
      </p:pic>
      <p:pic>
        <p:nvPicPr>
          <p:cNvPr id="7" name="Picture 6" descr="A picture containing outdoor, ground, tree, road&#10;&#10;Description automatically generated">
            <a:extLst>
              <a:ext uri="{FF2B5EF4-FFF2-40B4-BE49-F238E27FC236}">
                <a16:creationId xmlns:a16="http://schemas.microsoft.com/office/drawing/2014/main" id="{B8C80B1D-958F-433C-A4A0-F1100A535945}"/>
              </a:ext>
            </a:extLst>
          </p:cNvPr>
          <p:cNvPicPr>
            <a:picLocks noChangeAspect="1"/>
          </p:cNvPicPr>
          <p:nvPr/>
        </p:nvPicPr>
        <p:blipFill rotWithShape="1">
          <a:blip r:embed="rId5">
            <a:extLst>
              <a:ext uri="{28A0092B-C50C-407E-A947-70E740481C1C}">
                <a14:useLocalDpi xmlns:a14="http://schemas.microsoft.com/office/drawing/2010/main" val="0"/>
              </a:ext>
            </a:extLst>
          </a:blip>
          <a:srcRect r="2" b="21022"/>
          <a:stretch/>
        </p:blipFill>
        <p:spPr>
          <a:xfrm>
            <a:off x="6141722" y="3489159"/>
            <a:ext cx="6050278" cy="3368841"/>
          </a:xfrm>
          <a:custGeom>
            <a:avLst/>
            <a:gdLst/>
            <a:ahLst/>
            <a:cxnLst/>
            <a:rect l="l" t="t" r="r" b="b"/>
            <a:pathLst>
              <a:path w="6050278" h="3368841">
                <a:moveTo>
                  <a:pt x="2157982" y="0"/>
                </a:moveTo>
                <a:lnTo>
                  <a:pt x="6050278" y="0"/>
                </a:lnTo>
                <a:lnTo>
                  <a:pt x="6050278" y="3368841"/>
                </a:lnTo>
                <a:lnTo>
                  <a:pt x="0" y="3368841"/>
                </a:lnTo>
                <a:lnTo>
                  <a:pt x="0" y="1541535"/>
                </a:lnTo>
                <a:lnTo>
                  <a:pt x="2157982" y="1541535"/>
                </a:lnTo>
                <a:close/>
              </a:path>
            </a:pathLst>
          </a:custGeom>
        </p:spPr>
      </p:pic>
      <p:pic>
        <p:nvPicPr>
          <p:cNvPr id="9" name="Picture 8" descr="A picture containing ground, outdoor, way, scene&#10;&#10;Description automatically generated">
            <a:extLst>
              <a:ext uri="{FF2B5EF4-FFF2-40B4-BE49-F238E27FC236}">
                <a16:creationId xmlns:a16="http://schemas.microsoft.com/office/drawing/2014/main" id="{A189105B-EE9C-4F8A-90DA-B2A99B51C5F7}"/>
              </a:ext>
            </a:extLst>
          </p:cNvPr>
          <p:cNvPicPr>
            <a:picLocks noChangeAspect="1"/>
          </p:cNvPicPr>
          <p:nvPr/>
        </p:nvPicPr>
        <p:blipFill rotWithShape="1">
          <a:blip r:embed="rId6">
            <a:extLst>
              <a:ext uri="{28A0092B-C50C-407E-A947-70E740481C1C}">
                <a14:useLocalDpi xmlns:a14="http://schemas.microsoft.com/office/drawing/2010/main" val="0"/>
              </a:ext>
            </a:extLst>
          </a:blip>
          <a:srcRect r="7697" b="-1"/>
          <a:stretch/>
        </p:blipFill>
        <p:spPr>
          <a:xfrm>
            <a:off x="3983736" y="1918638"/>
            <a:ext cx="4224528" cy="3020725"/>
          </a:xfrm>
          <a:prstGeom prst="rect">
            <a:avLst/>
          </a:prstGeom>
        </p:spPr>
      </p:pic>
    </p:spTree>
    <p:extLst>
      <p:ext uri="{BB962C8B-B14F-4D97-AF65-F5344CB8AC3E}">
        <p14:creationId xmlns:p14="http://schemas.microsoft.com/office/powerpoint/2010/main" val="1712532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EEC417-CA86-42B8-935D-585F1DF528D6}"/>
              </a:ext>
            </a:extLst>
          </p:cNvPr>
          <p:cNvPicPr>
            <a:picLocks noChangeAspect="1"/>
          </p:cNvPicPr>
          <p:nvPr/>
        </p:nvPicPr>
        <p:blipFill>
          <a:blip r:embed="rId2"/>
          <a:stretch>
            <a:fillRect/>
          </a:stretch>
        </p:blipFill>
        <p:spPr>
          <a:xfrm>
            <a:off x="1233804" y="321734"/>
            <a:ext cx="3873560" cy="2905170"/>
          </a:xfrm>
          <a:prstGeom prst="rect">
            <a:avLst/>
          </a:prstGeom>
        </p:spPr>
      </p:pic>
      <p:pic>
        <p:nvPicPr>
          <p:cNvPr id="2" name="Picture 1">
            <a:extLst>
              <a:ext uri="{FF2B5EF4-FFF2-40B4-BE49-F238E27FC236}">
                <a16:creationId xmlns:a16="http://schemas.microsoft.com/office/drawing/2014/main" id="{02E3B247-73CF-4174-873C-61D59B8F8103}"/>
              </a:ext>
            </a:extLst>
          </p:cNvPr>
          <p:cNvPicPr>
            <a:picLocks noChangeAspect="1"/>
          </p:cNvPicPr>
          <p:nvPr/>
        </p:nvPicPr>
        <p:blipFill>
          <a:blip r:embed="rId3"/>
          <a:stretch>
            <a:fillRect/>
          </a:stretch>
        </p:blipFill>
        <p:spPr>
          <a:xfrm>
            <a:off x="716752" y="3631096"/>
            <a:ext cx="4907662" cy="2760560"/>
          </a:xfrm>
          <a:prstGeom prst="rect">
            <a:avLst/>
          </a:prstGeom>
        </p:spPr>
      </p:pic>
      <p:sp>
        <p:nvSpPr>
          <p:cNvPr id="9" name="Rectangle 8">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0">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BF7761A-AB04-4707-9712-BFF6937186A1}"/>
              </a:ext>
            </a:extLst>
          </p:cNvPr>
          <p:cNvPicPr>
            <a:picLocks noChangeAspect="1"/>
          </p:cNvPicPr>
          <p:nvPr/>
        </p:nvPicPr>
        <p:blipFill>
          <a:blip r:embed="rId4"/>
          <a:stretch>
            <a:fillRect/>
          </a:stretch>
        </p:blipFill>
        <p:spPr>
          <a:xfrm>
            <a:off x="6308034" y="1156656"/>
            <a:ext cx="5426764" cy="4400078"/>
          </a:xfrm>
          <a:prstGeom prst="rect">
            <a:avLst/>
          </a:prstGeom>
        </p:spPr>
      </p:pic>
    </p:spTree>
    <p:extLst>
      <p:ext uri="{BB962C8B-B14F-4D97-AF65-F5344CB8AC3E}">
        <p14:creationId xmlns:p14="http://schemas.microsoft.com/office/powerpoint/2010/main" val="1787811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CCAD8A-96F0-43FD-9F4B-519725007375}"/>
              </a:ext>
            </a:extLst>
          </p:cNvPr>
          <p:cNvPicPr>
            <a:picLocks noChangeAspect="1"/>
          </p:cNvPicPr>
          <p:nvPr/>
        </p:nvPicPr>
        <p:blipFill>
          <a:blip r:embed="rId2"/>
          <a:stretch>
            <a:fillRect/>
          </a:stretch>
        </p:blipFill>
        <p:spPr>
          <a:xfrm>
            <a:off x="350982" y="138545"/>
            <a:ext cx="11702473" cy="6011488"/>
          </a:xfrm>
          <a:prstGeom prst="rect">
            <a:avLst/>
          </a:prstGeom>
        </p:spPr>
      </p:pic>
    </p:spTree>
    <p:extLst>
      <p:ext uri="{BB962C8B-B14F-4D97-AF65-F5344CB8AC3E}">
        <p14:creationId xmlns:p14="http://schemas.microsoft.com/office/powerpoint/2010/main" val="2361177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FE3954-F1D4-44AD-8ABC-C4122B0B427D}"/>
              </a:ext>
            </a:extLst>
          </p:cNvPr>
          <p:cNvPicPr>
            <a:picLocks noChangeAspect="1"/>
          </p:cNvPicPr>
          <p:nvPr/>
        </p:nvPicPr>
        <p:blipFill rotWithShape="1">
          <a:blip r:embed="rId2"/>
          <a:srcRect r="-2" b="11750"/>
          <a:stretch/>
        </p:blipFill>
        <p:spPr>
          <a:xfrm>
            <a:off x="5162052" y="3272588"/>
            <a:ext cx="6105382" cy="3585411"/>
          </a:xfrm>
          <a:prstGeom prst="rect">
            <a:avLst/>
          </a:prstGeom>
        </p:spPr>
      </p:pic>
      <p:pic>
        <p:nvPicPr>
          <p:cNvPr id="2" name="Picture 1">
            <a:extLst>
              <a:ext uri="{FF2B5EF4-FFF2-40B4-BE49-F238E27FC236}">
                <a16:creationId xmlns:a16="http://schemas.microsoft.com/office/drawing/2014/main" id="{F05D0B95-6E8B-4090-856C-215E386B69DD}"/>
              </a:ext>
            </a:extLst>
          </p:cNvPr>
          <p:cNvPicPr>
            <a:picLocks noChangeAspect="1"/>
          </p:cNvPicPr>
          <p:nvPr/>
        </p:nvPicPr>
        <p:blipFill rotWithShape="1">
          <a:blip r:embed="rId3"/>
          <a:srcRect l="1553" r="1096" b="-1"/>
          <a:stretch/>
        </p:blipFill>
        <p:spPr>
          <a:xfrm>
            <a:off x="20" y="9"/>
            <a:ext cx="7279893"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pic>
        <p:nvPicPr>
          <p:cNvPr id="1028" name="Picture 4" descr="Stop killer potholes from claiming lives">
            <a:extLst>
              <a:ext uri="{FF2B5EF4-FFF2-40B4-BE49-F238E27FC236}">
                <a16:creationId xmlns:a16="http://schemas.microsoft.com/office/drawing/2014/main" id="{1A4F1D5C-80B3-4CCF-9BCA-CD8404EF6F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07" r="5312" b="-2"/>
          <a:stretch/>
        </p:blipFill>
        <p:spPr bwMode="auto">
          <a:xfrm>
            <a:off x="7458302" y="-22547"/>
            <a:ext cx="3809132" cy="313953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rticle - Potholes Can Get Your Car in a Rut">
            <a:extLst>
              <a:ext uri="{FF2B5EF4-FFF2-40B4-BE49-F238E27FC236}">
                <a16:creationId xmlns:a16="http://schemas.microsoft.com/office/drawing/2014/main" id="{A94D9194-0A2E-4164-BAFE-83DFA512A0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17610"/>
          <a:stretch/>
        </p:blipFill>
        <p:spPr bwMode="auto">
          <a:xfrm>
            <a:off x="1" y="4065775"/>
            <a:ext cx="5001186" cy="2792224"/>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25414FA1-2D4C-41DB-83DE-4F3E38C10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23904" y="0"/>
            <a:ext cx="76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979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ogo&#10;&#10;Description automatically generated">
            <a:extLst>
              <a:ext uri="{FF2B5EF4-FFF2-40B4-BE49-F238E27FC236}">
                <a16:creationId xmlns:a16="http://schemas.microsoft.com/office/drawing/2014/main" id="{7E81F0E8-385D-44D8-94EE-DC1884D2A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527" y="11556"/>
            <a:ext cx="9984509" cy="6380008"/>
          </a:xfrm>
          <a:prstGeom prst="rect">
            <a:avLst/>
          </a:prstGeom>
        </p:spPr>
      </p:pic>
    </p:spTree>
    <p:extLst>
      <p:ext uri="{BB962C8B-B14F-4D97-AF65-F5344CB8AC3E}">
        <p14:creationId xmlns:p14="http://schemas.microsoft.com/office/powerpoint/2010/main" val="2981372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F31F05-1268-409D-99F4-03AD5FEEA290}"/>
              </a:ext>
            </a:extLst>
          </p:cNvPr>
          <p:cNvPicPr>
            <a:picLocks noChangeAspect="1"/>
          </p:cNvPicPr>
          <p:nvPr/>
        </p:nvPicPr>
        <p:blipFill>
          <a:blip r:embed="rId2"/>
          <a:stretch>
            <a:fillRect/>
          </a:stretch>
        </p:blipFill>
        <p:spPr>
          <a:xfrm>
            <a:off x="2018581" y="479049"/>
            <a:ext cx="7453223" cy="5392293"/>
          </a:xfrm>
          <a:prstGeom prst="rect">
            <a:avLst/>
          </a:prstGeom>
        </p:spPr>
      </p:pic>
    </p:spTree>
    <p:extLst>
      <p:ext uri="{BB962C8B-B14F-4D97-AF65-F5344CB8AC3E}">
        <p14:creationId xmlns:p14="http://schemas.microsoft.com/office/powerpoint/2010/main" val="3441978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5BB54-53C4-48ED-8051-EBB34F6EF9F9}"/>
              </a:ext>
            </a:extLst>
          </p:cNvPr>
          <p:cNvSpPr txBox="1"/>
          <p:nvPr/>
        </p:nvSpPr>
        <p:spPr>
          <a:xfrm>
            <a:off x="785004" y="871268"/>
            <a:ext cx="9066362" cy="4154984"/>
          </a:xfrm>
          <a:prstGeom prst="rect">
            <a:avLst/>
          </a:prstGeom>
          <a:noFill/>
        </p:spPr>
        <p:txBody>
          <a:bodyPr wrap="square" rtlCol="0">
            <a:spAutoFit/>
          </a:bodyPr>
          <a:lstStyle/>
          <a:p>
            <a:pPr marL="857250" indent="-857250">
              <a:buFont typeface="Arial" panose="020B0604020202020204" pitchFamily="34" charset="0"/>
              <a:buChar char="•"/>
            </a:pPr>
            <a:r>
              <a:rPr lang="en-US" sz="6600" dirty="0"/>
              <a:t>Image Classification</a:t>
            </a:r>
          </a:p>
          <a:p>
            <a:pPr marL="857250" indent="-857250">
              <a:buFont typeface="Arial" panose="020B0604020202020204" pitchFamily="34" charset="0"/>
              <a:buChar char="•"/>
            </a:pPr>
            <a:r>
              <a:rPr lang="en-US" sz="6600" dirty="0"/>
              <a:t>Image Localization</a:t>
            </a:r>
          </a:p>
          <a:p>
            <a:pPr marL="857250" indent="-857250">
              <a:buFont typeface="Arial" panose="020B0604020202020204" pitchFamily="34" charset="0"/>
              <a:buChar char="•"/>
            </a:pPr>
            <a:r>
              <a:rPr lang="en-US" sz="6600" dirty="0"/>
              <a:t>Object Detection</a:t>
            </a:r>
          </a:p>
          <a:p>
            <a:pPr marL="857250" indent="-857250">
              <a:buFont typeface="Arial" panose="020B0604020202020204" pitchFamily="34" charset="0"/>
              <a:buChar char="•"/>
            </a:pPr>
            <a:r>
              <a:rPr lang="en-US" sz="6600" dirty="0"/>
              <a:t>Image Segmentation</a:t>
            </a:r>
          </a:p>
        </p:txBody>
      </p:sp>
    </p:spTree>
    <p:extLst>
      <p:ext uri="{BB962C8B-B14F-4D97-AF65-F5344CB8AC3E}">
        <p14:creationId xmlns:p14="http://schemas.microsoft.com/office/powerpoint/2010/main" val="169102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B3F57A-FEF9-48FA-B399-CF69300C04DC}"/>
              </a:ext>
            </a:extLst>
          </p:cNvPr>
          <p:cNvPicPr>
            <a:picLocks noChangeAspect="1"/>
          </p:cNvPicPr>
          <p:nvPr/>
        </p:nvPicPr>
        <p:blipFill>
          <a:blip r:embed="rId2"/>
          <a:stretch>
            <a:fillRect/>
          </a:stretch>
        </p:blipFill>
        <p:spPr>
          <a:xfrm>
            <a:off x="4399392" y="268063"/>
            <a:ext cx="2783610" cy="2279910"/>
          </a:xfrm>
          <a:prstGeom prst="rect">
            <a:avLst/>
          </a:prstGeom>
        </p:spPr>
      </p:pic>
      <p:pic>
        <p:nvPicPr>
          <p:cNvPr id="3" name="Picture 2">
            <a:extLst>
              <a:ext uri="{FF2B5EF4-FFF2-40B4-BE49-F238E27FC236}">
                <a16:creationId xmlns:a16="http://schemas.microsoft.com/office/drawing/2014/main" id="{33A60302-8406-4F23-8A94-BD2CEA3E1249}"/>
              </a:ext>
            </a:extLst>
          </p:cNvPr>
          <p:cNvPicPr>
            <a:picLocks noChangeAspect="1"/>
          </p:cNvPicPr>
          <p:nvPr/>
        </p:nvPicPr>
        <p:blipFill>
          <a:blip r:embed="rId3"/>
          <a:stretch>
            <a:fillRect/>
          </a:stretch>
        </p:blipFill>
        <p:spPr>
          <a:xfrm>
            <a:off x="652900" y="250811"/>
            <a:ext cx="3152485" cy="2279910"/>
          </a:xfrm>
          <a:prstGeom prst="rect">
            <a:avLst/>
          </a:prstGeom>
        </p:spPr>
      </p:pic>
      <p:pic>
        <p:nvPicPr>
          <p:cNvPr id="4" name="Picture 3">
            <a:extLst>
              <a:ext uri="{FF2B5EF4-FFF2-40B4-BE49-F238E27FC236}">
                <a16:creationId xmlns:a16="http://schemas.microsoft.com/office/drawing/2014/main" id="{0AA56B86-BB5F-4FF2-9171-2880C5D1B684}"/>
              </a:ext>
            </a:extLst>
          </p:cNvPr>
          <p:cNvPicPr>
            <a:picLocks noChangeAspect="1"/>
          </p:cNvPicPr>
          <p:nvPr/>
        </p:nvPicPr>
        <p:blipFill rotWithShape="1">
          <a:blip r:embed="rId4"/>
          <a:srcRect r="51252" b="17697"/>
          <a:stretch/>
        </p:blipFill>
        <p:spPr>
          <a:xfrm>
            <a:off x="480287" y="3048000"/>
            <a:ext cx="3677510" cy="2732943"/>
          </a:xfrm>
          <a:prstGeom prst="rect">
            <a:avLst/>
          </a:prstGeom>
        </p:spPr>
      </p:pic>
      <p:pic>
        <p:nvPicPr>
          <p:cNvPr id="5" name="Picture 4">
            <a:extLst>
              <a:ext uri="{FF2B5EF4-FFF2-40B4-BE49-F238E27FC236}">
                <a16:creationId xmlns:a16="http://schemas.microsoft.com/office/drawing/2014/main" id="{F10187D1-FF3C-4272-8E8D-9ECB268EA4C0}"/>
              </a:ext>
            </a:extLst>
          </p:cNvPr>
          <p:cNvPicPr>
            <a:picLocks noChangeAspect="1"/>
          </p:cNvPicPr>
          <p:nvPr/>
        </p:nvPicPr>
        <p:blipFill rotWithShape="1">
          <a:blip r:embed="rId4"/>
          <a:srcRect l="58838" t="10227" r="9379" b="22700"/>
          <a:stretch/>
        </p:blipFill>
        <p:spPr>
          <a:xfrm>
            <a:off x="4664367" y="3294529"/>
            <a:ext cx="2623127" cy="2239884"/>
          </a:xfrm>
          <a:prstGeom prst="rect">
            <a:avLst/>
          </a:prstGeom>
        </p:spPr>
      </p:pic>
      <p:pic>
        <p:nvPicPr>
          <p:cNvPr id="6" name="Picture 5">
            <a:extLst>
              <a:ext uri="{FF2B5EF4-FFF2-40B4-BE49-F238E27FC236}">
                <a16:creationId xmlns:a16="http://schemas.microsoft.com/office/drawing/2014/main" id="{264EAA54-805F-4E8D-9A5E-5BC95A5822A3}"/>
              </a:ext>
            </a:extLst>
          </p:cNvPr>
          <p:cNvPicPr>
            <a:picLocks noChangeAspect="1"/>
          </p:cNvPicPr>
          <p:nvPr/>
        </p:nvPicPr>
        <p:blipFill rotWithShape="1">
          <a:blip r:embed="rId5"/>
          <a:srcRect l="161" t="28498" r="51132" b="412"/>
          <a:stretch/>
        </p:blipFill>
        <p:spPr>
          <a:xfrm>
            <a:off x="8432798" y="268064"/>
            <a:ext cx="2783610" cy="2451215"/>
          </a:xfrm>
          <a:prstGeom prst="rect">
            <a:avLst/>
          </a:prstGeom>
        </p:spPr>
      </p:pic>
      <p:pic>
        <p:nvPicPr>
          <p:cNvPr id="7" name="Picture 6">
            <a:extLst>
              <a:ext uri="{FF2B5EF4-FFF2-40B4-BE49-F238E27FC236}">
                <a16:creationId xmlns:a16="http://schemas.microsoft.com/office/drawing/2014/main" id="{EB30FD84-5D72-41BC-82C6-DE961AC297D4}"/>
              </a:ext>
            </a:extLst>
          </p:cNvPr>
          <p:cNvPicPr>
            <a:picLocks noChangeAspect="1"/>
          </p:cNvPicPr>
          <p:nvPr/>
        </p:nvPicPr>
        <p:blipFill rotWithShape="1">
          <a:blip r:embed="rId5"/>
          <a:srcRect l="51293" t="29917"/>
          <a:stretch/>
        </p:blipFill>
        <p:spPr>
          <a:xfrm>
            <a:off x="8432798" y="3124456"/>
            <a:ext cx="2783610" cy="2416494"/>
          </a:xfrm>
          <a:prstGeom prst="rect">
            <a:avLst/>
          </a:prstGeom>
        </p:spPr>
      </p:pic>
    </p:spTree>
    <p:extLst>
      <p:ext uri="{BB962C8B-B14F-4D97-AF65-F5344CB8AC3E}">
        <p14:creationId xmlns:p14="http://schemas.microsoft.com/office/powerpoint/2010/main" val="123234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C4B914-39FE-4FEA-BCF3-2A67D7437CAD}"/>
              </a:ext>
            </a:extLst>
          </p:cNvPr>
          <p:cNvPicPr>
            <a:picLocks noChangeAspect="1"/>
          </p:cNvPicPr>
          <p:nvPr/>
        </p:nvPicPr>
        <p:blipFill>
          <a:blip r:embed="rId2"/>
          <a:stretch>
            <a:fillRect/>
          </a:stretch>
        </p:blipFill>
        <p:spPr>
          <a:xfrm>
            <a:off x="1348509" y="19239"/>
            <a:ext cx="8857673" cy="6361791"/>
          </a:xfrm>
          <a:prstGeom prst="rect">
            <a:avLst/>
          </a:prstGeom>
        </p:spPr>
      </p:pic>
    </p:spTree>
    <p:extLst>
      <p:ext uri="{BB962C8B-B14F-4D97-AF65-F5344CB8AC3E}">
        <p14:creationId xmlns:p14="http://schemas.microsoft.com/office/powerpoint/2010/main" val="2609485616"/>
      </p:ext>
    </p:extLst>
  </p:cSld>
  <p:clrMapOvr>
    <a:masterClrMapping/>
  </p:clrMapOvr>
</p:sld>
</file>

<file path=ppt/theme/theme1.xml><?xml version="1.0" encoding="utf-8"?>
<a:theme xmlns:a="http://schemas.openxmlformats.org/drawingml/2006/main" name="RetrospectVTI">
  <a:themeElements>
    <a:clrScheme name="AnalogousFromDarkSeedLeftStep">
      <a:dk1>
        <a:srgbClr val="000000"/>
      </a:dk1>
      <a:lt1>
        <a:srgbClr val="FFFFFF"/>
      </a:lt1>
      <a:dk2>
        <a:srgbClr val="1B2430"/>
      </a:dk2>
      <a:lt2>
        <a:srgbClr val="F0F3F1"/>
      </a:lt2>
      <a:accent1>
        <a:srgbClr val="CB45B5"/>
      </a:accent1>
      <a:accent2>
        <a:srgbClr val="9833B9"/>
      </a:accent2>
      <a:accent3>
        <a:srgbClr val="7145CB"/>
      </a:accent3>
      <a:accent4>
        <a:srgbClr val="3843BB"/>
      </a:accent4>
      <a:accent5>
        <a:srgbClr val="4588CB"/>
      </a:accent5>
      <a:accent6>
        <a:srgbClr val="33AEB9"/>
      </a:accent6>
      <a:hlink>
        <a:srgbClr val="3F6ABF"/>
      </a:hlink>
      <a:folHlink>
        <a:srgbClr val="7F7F7F"/>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3751</TotalTime>
  <Words>848</Words>
  <Application>Microsoft Office PowerPoint</Application>
  <PresentationFormat>Widescreen</PresentationFormat>
  <Paragraphs>66</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Bookman Old Style</vt:lpstr>
      <vt:lpstr>Calibri</vt:lpstr>
      <vt:lpstr>Franklin Gothic Book</vt:lpstr>
      <vt:lpstr>Inter</vt:lpstr>
      <vt:lpstr>proxima-nova</vt:lpstr>
      <vt:lpstr>Roboto</vt:lpstr>
      <vt:lpstr>Times New Roman</vt:lpstr>
      <vt:lpstr>RetrospectVTI</vt:lpstr>
      <vt:lpstr>Pothole Detection using YOLOv5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Pothole Detection using YOLOv5</dc:title>
  <dc:creator>Dhrumil Shaileshkumar Shah</dc:creator>
  <cp:lastModifiedBy>Dhrumil Shaileshkumar Shah</cp:lastModifiedBy>
  <cp:revision>3</cp:revision>
  <dcterms:created xsi:type="dcterms:W3CDTF">2022-04-27T02:23:58Z</dcterms:created>
  <dcterms:modified xsi:type="dcterms:W3CDTF">2022-05-08T06:20:31Z</dcterms:modified>
</cp:coreProperties>
</file>